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2"/>
  </p:notesMasterIdLst>
  <p:sldIdLst>
    <p:sldId id="485" r:id="rId2"/>
    <p:sldId id="396" r:id="rId3"/>
    <p:sldId id="397" r:id="rId4"/>
    <p:sldId id="499" r:id="rId5"/>
    <p:sldId id="498" r:id="rId6"/>
    <p:sldId id="500" r:id="rId7"/>
    <p:sldId id="509" r:id="rId8"/>
    <p:sldId id="507" r:id="rId9"/>
    <p:sldId id="503" r:id="rId10"/>
    <p:sldId id="511" r:id="rId11"/>
    <p:sldId id="522" r:id="rId12"/>
    <p:sldId id="516" r:id="rId13"/>
    <p:sldId id="513" r:id="rId14"/>
    <p:sldId id="517" r:id="rId15"/>
    <p:sldId id="510" r:id="rId16"/>
    <p:sldId id="512" r:id="rId17"/>
    <p:sldId id="521" r:id="rId18"/>
    <p:sldId id="514" r:id="rId19"/>
    <p:sldId id="524" r:id="rId20"/>
    <p:sldId id="518"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Verdana" panose="020B0604030504040204" pitchFamily="34" charset="0"/>
      <p:regular r:id="rId27"/>
      <p:bold r:id="rId28"/>
      <p:italic r:id="rId29"/>
      <p:boldItalic r:id="rId3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402DCAB-7EC0-4111-9861-E7B0CB1DC221}">
          <p14:sldIdLst>
            <p14:sldId id="485"/>
            <p14:sldId id="396"/>
            <p14:sldId id="397"/>
            <p14:sldId id="499"/>
            <p14:sldId id="498"/>
            <p14:sldId id="500"/>
            <p14:sldId id="509"/>
            <p14:sldId id="507"/>
            <p14:sldId id="503"/>
            <p14:sldId id="511"/>
            <p14:sldId id="522"/>
            <p14:sldId id="516"/>
            <p14:sldId id="513"/>
            <p14:sldId id="517"/>
            <p14:sldId id="510"/>
            <p14:sldId id="512"/>
            <p14:sldId id="521"/>
            <p14:sldId id="514"/>
            <p14:sldId id="524"/>
            <p14:sldId id="5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6C0796-9087-4577-8DE3-1F1950A6BD3A}" v="4" dt="2022-09-20T21:02:47.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063" autoAdjust="0"/>
    <p:restoredTop sz="72848" autoAdjust="0"/>
  </p:normalViewPr>
  <p:slideViewPr>
    <p:cSldViewPr snapToGrid="0">
      <p:cViewPr varScale="1">
        <p:scale>
          <a:sx n="49" d="100"/>
          <a:sy n="49" d="100"/>
        </p:scale>
        <p:origin x="912" y="52"/>
      </p:cViewPr>
      <p:guideLst/>
    </p:cSldViewPr>
  </p:slideViewPr>
  <p:notesTextViewPr>
    <p:cViewPr>
      <p:scale>
        <a:sx n="100" d="100"/>
        <a:sy n="100" d="100"/>
      </p:scale>
      <p:origin x="0" y="0"/>
    </p:cViewPr>
  </p:notesTextViewPr>
  <p:sorterViewPr>
    <p:cViewPr varScale="1">
      <p:scale>
        <a:sx n="1" d="1"/>
        <a:sy n="1" d="1"/>
      </p:scale>
      <p:origin x="0" y="-511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106C0796-9087-4577-8DE3-1F1950A6BD3A}"/>
    <pc:docChg chg="custSel addSld delSld modSld sldOrd modSection">
      <pc:chgData name="Mitchell Wand" userId="de9b44c55c049659" providerId="LiveId" clId="{106C0796-9087-4577-8DE3-1F1950A6BD3A}" dt="2022-09-20T21:03:11.246" v="592"/>
      <pc:docMkLst>
        <pc:docMk/>
      </pc:docMkLst>
      <pc:sldChg chg="del">
        <pc:chgData name="Mitchell Wand" userId="de9b44c55c049659" providerId="LiveId" clId="{106C0796-9087-4577-8DE3-1F1950A6BD3A}" dt="2022-09-20T20:54:44.858" v="227" actId="2696"/>
        <pc:sldMkLst>
          <pc:docMk/>
          <pc:sldMk cId="3584509142" sldId="506"/>
        </pc:sldMkLst>
      </pc:sldChg>
      <pc:sldChg chg="ord">
        <pc:chgData name="Mitchell Wand" userId="de9b44c55c049659" providerId="LiveId" clId="{106C0796-9087-4577-8DE3-1F1950A6BD3A}" dt="2022-09-20T20:59:24.692" v="449"/>
        <pc:sldMkLst>
          <pc:docMk/>
          <pc:sldMk cId="1531731350" sldId="510"/>
        </pc:sldMkLst>
      </pc:sldChg>
      <pc:sldChg chg="ord">
        <pc:chgData name="Mitchell Wand" userId="de9b44c55c049659" providerId="LiveId" clId="{106C0796-9087-4577-8DE3-1F1950A6BD3A}" dt="2022-09-20T21:03:11.246" v="592"/>
        <pc:sldMkLst>
          <pc:docMk/>
          <pc:sldMk cId="3111665150" sldId="512"/>
        </pc:sldMkLst>
      </pc:sldChg>
      <pc:sldChg chg="ord">
        <pc:chgData name="Mitchell Wand" userId="de9b44c55c049659" providerId="LiveId" clId="{106C0796-9087-4577-8DE3-1F1950A6BD3A}" dt="2022-09-20T20:59:17.106" v="445"/>
        <pc:sldMkLst>
          <pc:docMk/>
          <pc:sldMk cId="2610365948" sldId="513"/>
        </pc:sldMkLst>
      </pc:sldChg>
      <pc:sldChg chg="modNotesTx">
        <pc:chgData name="Mitchell Wand" userId="de9b44c55c049659" providerId="LiveId" clId="{106C0796-9087-4577-8DE3-1F1950A6BD3A}" dt="2022-09-20T20:56:29.264" v="271" actId="20577"/>
        <pc:sldMkLst>
          <pc:docMk/>
          <pc:sldMk cId="2788114896" sldId="514"/>
        </pc:sldMkLst>
      </pc:sldChg>
      <pc:sldChg chg="addSp delSp modSp mod ord modAnim modNotesTx">
        <pc:chgData name="Mitchell Wand" userId="de9b44c55c049659" providerId="LiveId" clId="{106C0796-9087-4577-8DE3-1F1950A6BD3A}" dt="2022-09-20T21:03:06.168" v="590"/>
        <pc:sldMkLst>
          <pc:docMk/>
          <pc:sldMk cId="1995800997" sldId="517"/>
        </pc:sldMkLst>
        <pc:spChg chg="mod">
          <ac:chgData name="Mitchell Wand" userId="de9b44c55c049659" providerId="LiveId" clId="{106C0796-9087-4577-8DE3-1F1950A6BD3A}" dt="2022-09-20T20:59:50.150" v="452" actId="6549"/>
          <ac:spMkLst>
            <pc:docMk/>
            <pc:sldMk cId="1995800997" sldId="517"/>
            <ac:spMk id="2" creationId="{D97FFDA5-A991-374D-9882-FA72E7FCEC79}"/>
          </ac:spMkLst>
        </pc:spChg>
        <pc:spChg chg="mod">
          <ac:chgData name="Mitchell Wand" userId="de9b44c55c049659" providerId="LiveId" clId="{106C0796-9087-4577-8DE3-1F1950A6BD3A}" dt="2022-09-20T21:00:03.118" v="455" actId="27636"/>
          <ac:spMkLst>
            <pc:docMk/>
            <pc:sldMk cId="1995800997" sldId="517"/>
            <ac:spMk id="3" creationId="{4352F479-10FB-014B-A282-6D0DBD50FEEA}"/>
          </ac:spMkLst>
        </pc:spChg>
        <pc:spChg chg="add mod">
          <ac:chgData name="Mitchell Wand" userId="de9b44c55c049659" providerId="LiveId" clId="{106C0796-9087-4577-8DE3-1F1950A6BD3A}" dt="2022-09-20T21:02:37.867" v="587" actId="14100"/>
          <ac:spMkLst>
            <pc:docMk/>
            <pc:sldMk cId="1995800997" sldId="517"/>
            <ac:spMk id="4" creationId="{765CE10A-F251-AEFC-194D-775452383E38}"/>
          </ac:spMkLst>
        </pc:spChg>
        <pc:graphicFrameChg chg="del">
          <ac:chgData name="Mitchell Wand" userId="de9b44c55c049659" providerId="LiveId" clId="{106C0796-9087-4577-8DE3-1F1950A6BD3A}" dt="2022-09-20T20:59:58.144" v="453" actId="478"/>
          <ac:graphicFrameMkLst>
            <pc:docMk/>
            <pc:sldMk cId="1995800997" sldId="517"/>
            <ac:graphicFrameMk id="6" creationId="{2C3A2CA9-4AAB-2E40-9BCA-97BB53EED5AF}"/>
          </ac:graphicFrameMkLst>
        </pc:graphicFrameChg>
      </pc:sldChg>
      <pc:sldChg chg="addSp delSp modSp add mod chgLayout">
        <pc:chgData name="Mitchell Wand" userId="de9b44c55c049659" providerId="LiveId" clId="{106C0796-9087-4577-8DE3-1F1950A6BD3A}" dt="2022-09-20T20:54:05.807" v="226" actId="20577"/>
        <pc:sldMkLst>
          <pc:docMk/>
          <pc:sldMk cId="2885278083" sldId="522"/>
        </pc:sldMkLst>
        <pc:spChg chg="mod ord">
          <ac:chgData name="Mitchell Wand" userId="de9b44c55c049659" providerId="LiveId" clId="{106C0796-9087-4577-8DE3-1F1950A6BD3A}" dt="2022-09-20T20:51:33.451" v="4" actId="700"/>
          <ac:spMkLst>
            <pc:docMk/>
            <pc:sldMk cId="2885278083" sldId="522"/>
            <ac:spMk id="2" creationId="{C136781F-FD9A-A245-BA68-9AC51B34BDA8}"/>
          </ac:spMkLst>
        </pc:spChg>
        <pc:spChg chg="mod ord">
          <ac:chgData name="Mitchell Wand" userId="de9b44c55c049659" providerId="LiveId" clId="{106C0796-9087-4577-8DE3-1F1950A6BD3A}" dt="2022-09-20T20:51:33.451" v="4" actId="700"/>
          <ac:spMkLst>
            <pc:docMk/>
            <pc:sldMk cId="2885278083" sldId="522"/>
            <ac:spMk id="4" creationId="{EA7E4AEB-DD68-EC4B-BB36-8765865EFE83}"/>
          </ac:spMkLst>
        </pc:spChg>
        <pc:spChg chg="del">
          <ac:chgData name="Mitchell Wand" userId="de9b44c55c049659" providerId="LiveId" clId="{106C0796-9087-4577-8DE3-1F1950A6BD3A}" dt="2022-09-20T20:51:08.717" v="2" actId="478"/>
          <ac:spMkLst>
            <pc:docMk/>
            <pc:sldMk cId="2885278083" sldId="522"/>
            <ac:spMk id="6" creationId="{CE1460F5-EBB7-9344-9879-9BAEB89D0A7F}"/>
          </ac:spMkLst>
        </pc:spChg>
        <pc:spChg chg="del">
          <ac:chgData name="Mitchell Wand" userId="de9b44c55c049659" providerId="LiveId" clId="{106C0796-9087-4577-8DE3-1F1950A6BD3A}" dt="2022-09-20T20:51:11.997" v="3" actId="478"/>
          <ac:spMkLst>
            <pc:docMk/>
            <pc:sldMk cId="2885278083" sldId="522"/>
            <ac:spMk id="7" creationId="{D44AC806-743F-3F4F-BF28-A72A12B4C977}"/>
          </ac:spMkLst>
        </pc:spChg>
        <pc:spChg chg="add mod ord">
          <ac:chgData name="Mitchell Wand" userId="de9b44c55c049659" providerId="LiveId" clId="{106C0796-9087-4577-8DE3-1F1950A6BD3A}" dt="2022-09-20T20:54:05.807" v="226" actId="20577"/>
          <ac:spMkLst>
            <pc:docMk/>
            <pc:sldMk cId="2885278083" sldId="522"/>
            <ac:spMk id="8" creationId="{E0413CA6-2259-6AE5-6334-2998F3B60638}"/>
          </ac:spMkLst>
        </pc:spChg>
        <pc:graphicFrameChg chg="del">
          <ac:chgData name="Mitchell Wand" userId="de9b44c55c049659" providerId="LiveId" clId="{106C0796-9087-4577-8DE3-1F1950A6BD3A}" dt="2022-09-20T20:51:03.182" v="1" actId="478"/>
          <ac:graphicFrameMkLst>
            <pc:docMk/>
            <pc:sldMk cId="2885278083" sldId="522"/>
            <ac:graphicFrameMk id="5" creationId="{997B3776-13F1-7C44-89C7-976EB63D5FDA}"/>
          </ac:graphicFrameMkLst>
        </pc:graphicFrameChg>
      </pc:sldChg>
      <pc:sldChg chg="modSp add mod modNotesTx">
        <pc:chgData name="Mitchell Wand" userId="de9b44c55c049659" providerId="LiveId" clId="{106C0796-9087-4577-8DE3-1F1950A6BD3A}" dt="2022-09-20T20:57:47.476" v="443" actId="20577"/>
        <pc:sldMkLst>
          <pc:docMk/>
          <pc:sldMk cId="2142082936" sldId="524"/>
        </pc:sldMkLst>
        <pc:spChg chg="mod">
          <ac:chgData name="Mitchell Wand" userId="de9b44c55c049659" providerId="LiveId" clId="{106C0796-9087-4577-8DE3-1F1950A6BD3A}" dt="2022-09-20T20:57:14.575" v="291" actId="20577"/>
          <ac:spMkLst>
            <pc:docMk/>
            <pc:sldMk cId="2142082936" sldId="524"/>
            <ac:spMk id="6" creationId="{EAB319D2-A26F-0955-A1EA-5E20C6DE8B51}"/>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cked"/>
        <c:varyColors val="0"/>
        <c:ser>
          <c:idx val="0"/>
          <c:order val="0"/>
          <c:tx>
            <c:strRef>
              <c:f>Sheet1!$B$1</c:f>
              <c:strCache>
                <c:ptCount val="1"/>
                <c:pt idx="0">
                  <c:v>Cost</c:v>
                </c:pt>
              </c:strCache>
            </c:strRef>
          </c:tx>
          <c:spPr>
            <a:ln w="28575" cap="rnd">
              <a:solidFill>
                <a:schemeClr val="accent1"/>
              </a:solidFill>
              <a:round/>
            </a:ln>
            <a:effectLst/>
          </c:spPr>
          <c:marker>
            <c:symbol val="none"/>
          </c:marker>
          <c:cat>
            <c:strRef>
              <c:f>Sheet1!$A$2:$A$6</c:f>
              <c:strCache>
                <c:ptCount val="5"/>
                <c:pt idx="0">
                  <c:v>Communication</c:v>
                </c:pt>
                <c:pt idx="1">
                  <c:v>Planning</c:v>
                </c:pt>
                <c:pt idx="2">
                  <c:v>Modeling</c:v>
                </c:pt>
                <c:pt idx="3">
                  <c:v>Cosntruction</c:v>
                </c:pt>
                <c:pt idx="4">
                  <c:v>Deployment</c:v>
                </c:pt>
              </c:strCache>
            </c:strRef>
          </c:cat>
          <c:val>
            <c:numRef>
              <c:f>Sheet1!$B$2:$B$6</c:f>
              <c:numCache>
                <c:formatCode>General</c:formatCode>
                <c:ptCount val="5"/>
                <c:pt idx="0">
                  <c:v>2</c:v>
                </c:pt>
                <c:pt idx="1">
                  <c:v>8</c:v>
                </c:pt>
                <c:pt idx="2">
                  <c:v>16</c:v>
                </c:pt>
                <c:pt idx="3">
                  <c:v>32</c:v>
                </c:pt>
                <c:pt idx="4">
                  <c:v>64</c:v>
                </c:pt>
              </c:numCache>
            </c:numRef>
          </c:val>
          <c:smooth val="1"/>
          <c:extLst>
            <c:ext xmlns:c16="http://schemas.microsoft.com/office/drawing/2014/chart" uri="{C3380CC4-5D6E-409C-BE32-E72D297353CC}">
              <c16:uniqueId val="{00000000-4DBB-2F47-A9D1-1C7E0ED195E1}"/>
            </c:ext>
          </c:extLst>
        </c:ser>
        <c:dLbls>
          <c:showLegendKey val="0"/>
          <c:showVal val="0"/>
          <c:showCatName val="0"/>
          <c:showSerName val="0"/>
          <c:showPercent val="0"/>
          <c:showBubbleSize val="0"/>
        </c:dLbls>
        <c:smooth val="0"/>
        <c:axId val="1669413087"/>
        <c:axId val="70705376"/>
      </c:lineChart>
      <c:catAx>
        <c:axId val="1669413087"/>
        <c:scaling>
          <c:orientation val="minMax"/>
        </c:scaling>
        <c:delete val="0"/>
        <c:axPos val="b"/>
        <c:title>
          <c:tx>
            <c:rich>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Phase Defect Detected</a:t>
                </a:r>
              </a:p>
            </c:rich>
          </c:tx>
          <c:overlay val="0"/>
          <c:spPr>
            <a:noFill/>
            <a:ln>
              <a:noFill/>
            </a:ln>
            <a:effectLst/>
          </c:spPr>
          <c:txPr>
            <a:bodyPr rot="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crossAx val="70705376"/>
        <c:crosses val="autoZero"/>
        <c:auto val="1"/>
        <c:lblAlgn val="ctr"/>
        <c:lblOffset val="100"/>
        <c:noMultiLvlLbl val="0"/>
      </c:catAx>
      <c:valAx>
        <c:axId val="70705376"/>
        <c:scaling>
          <c:orientation val="minMax"/>
        </c:scaling>
        <c:delete val="1"/>
        <c:axPos val="l"/>
        <c:title>
          <c:tx>
            <c:rich>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r>
                  <a:rPr lang="en-US"/>
                  <a:t>Relative Cost to Fix Defect</a:t>
                </a:r>
              </a:p>
            </c:rich>
          </c:tx>
          <c:overlay val="0"/>
          <c:spPr>
            <a:noFill/>
            <a:ln>
              <a:noFill/>
            </a:ln>
            <a:effectLst/>
          </c:spPr>
          <c:txPr>
            <a:bodyPr rot="-5400000" spcFirstLastPara="1" vertOverflow="ellipsis" vert="horz" wrap="square" anchor="ctr" anchorCtr="1"/>
            <a:lstStyle/>
            <a:p>
              <a:pPr>
                <a:defRPr sz="15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166941308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5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2.png>
</file>

<file path=ppt/media/image3.png>
</file>

<file path=ppt/media/image4.pn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ltLang="en-US" dirty="0"/>
              <a:t>The iterative process takes a waterfall, and it basically just says: “Hey, split up your huge project into smaller projects, deliver each of those projects in one iteration of a waterfall”</a:t>
            </a:r>
          </a:p>
          <a:p>
            <a:endParaRPr lang="en-GB" altLang="en-US" dirty="0"/>
          </a:p>
          <a:p>
            <a:r>
              <a:rPr lang="en-GB" altLang="en-US" dirty="0"/>
              <a:t>Core idea: System requirements ALWAYS evolve in the course of a project so process iteration where earlier stages are reworked is always part of the process for large systems.</a:t>
            </a:r>
          </a:p>
          <a:p>
            <a:endParaRPr lang="en-GB" altLang="en-US" sz="1200" dirty="0"/>
          </a:p>
          <a:p>
            <a:r>
              <a:rPr lang="en-GB" altLang="en-US" sz="1200" dirty="0"/>
              <a:t>User requirements are prioritized and the highest priority requirements are included in early iterations.</a:t>
            </a:r>
          </a:p>
          <a:p>
            <a:endParaRPr lang="en-GB" altLang="en-US" sz="1200" dirty="0"/>
          </a:p>
          <a:p>
            <a:r>
              <a:rPr lang="en-GB" altLang="en-US" sz="1200" dirty="0"/>
              <a:t>Once the development of an iteration is started, the requirements are frozen - but requirements for later iterations can continue to evolve (this is the distinction compared to incremental delivery of feature sets)</a:t>
            </a:r>
          </a:p>
          <a:p>
            <a:endParaRPr lang="en-GB" altLang="en-US" sz="1200" dirty="0"/>
          </a:p>
          <a:p>
            <a:r>
              <a:rPr lang="en-GB" altLang="en-US" sz="1200" dirty="0"/>
              <a:t>There are a variety of pr</a:t>
            </a:r>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9575604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Throughout the 90’s there were a variety of different software process models proposed to be “more lightweight” than waterfall. We won’t discuss them, other than to say that there were quite a few, and that agile came out on top.</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Agile offers the following promise: what if we could build software in such a way that we could embrace both defects and change. If you build a process that can have an “agile” response to shifting requirements, you are also probably building one that can tolerate defects much better. </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Compare to waterfall philosophy on risk:</a:t>
            </a: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Waterfall says: "The project is too large and complex, and it will take months (or years!) to plan, so once we come up with the plan, that plan can not change"</a:t>
            </a:r>
          </a:p>
          <a:p>
            <a:pPr marL="0" marR="0" lvl="0" indent="0" algn="l" defTabSz="914400" rtl="0" eaLnBrk="1" fontAlgn="base"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agile says “The project is too large and complex, it is unlikely that we will know exactly what we need right now, and to some extent, we are inventing something new. We think that as we make it, we will figure it out as we go”</a:t>
            </a:r>
          </a:p>
          <a:p>
            <a:pPr rtl="0" fontAlgn="base"/>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17732838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The agile manifesto outlines the key principles that underpin agile processes. There are a variety of interpretations of this idea, “software craftsmanship” and “extreme programming” are some.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These values are a direct response to the waterfall processes. </a:t>
            </a:r>
          </a:p>
          <a:p>
            <a:pPr rtl="0" fontAlgn="base"/>
            <a:r>
              <a:rPr lang="en-US" sz="1200" b="0" i="0" u="none" strike="noStrike" kern="1200" dirty="0">
                <a:solidFill>
                  <a:schemeClr val="tx1"/>
                </a:solidFill>
                <a:effectLst/>
                <a:latin typeface="+mn-lt"/>
                <a:ea typeface="+mn-ea"/>
                <a:cs typeface="+mn-cs"/>
              </a:rPr>
              <a:t>Individuals and interactions – talk about things, localize knowledge vs these big modeling-based approaches. Typically embrace pair programming</a:t>
            </a:r>
          </a:p>
          <a:p>
            <a:pPr rtl="0" fontAlgn="base"/>
            <a:r>
              <a:rPr lang="en-US" sz="1200" b="0" i="0" u="none" strike="noStrike" kern="1200" dirty="0">
                <a:solidFill>
                  <a:schemeClr val="tx1"/>
                </a:solidFill>
                <a:effectLst/>
                <a:latin typeface="+mn-lt"/>
                <a:ea typeface="+mn-ea"/>
                <a:cs typeface="+mn-cs"/>
              </a:rPr>
              <a:t>Working software – write code that works and is readable, come up with techniques to make it be more likely to be correct. </a:t>
            </a:r>
          </a:p>
          <a:p>
            <a:pPr rtl="0" fontAlgn="base"/>
            <a:r>
              <a:rPr lang="en-US" sz="1200" b="0" i="0" u="none" strike="noStrike" kern="1200" dirty="0">
                <a:solidFill>
                  <a:schemeClr val="tx1"/>
                </a:solidFill>
                <a:effectLst/>
                <a:latin typeface="+mn-lt"/>
                <a:ea typeface="+mn-ea"/>
                <a:cs typeface="+mn-cs"/>
              </a:rPr>
              <a:t>Respond to change – manage uncertainty by designing and implementing what you need today, don’t make detailed plans in the future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Please note that agile is often talked about as a set of principles and processes that must be obeyed to the letter of the law. We do not claim what is the One True Way™, and many companies will offer certifications in agile this or agile that. Our focus for the next two lessons will be on understanding how agile principles manage risk and improve quality in software development.</a:t>
            </a:r>
          </a:p>
          <a:p>
            <a:pPr rtl="0" fontAlgn="base"/>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If you would like to share this context, it is interesting to point out that the “Agile manifesto” was written and co-signed by 17 white men at a ski resort in Utah. This talk has a nice discussion of this - https://</a:t>
            </a:r>
            <a:r>
              <a:rPr lang="en-US" sz="1200" b="0" i="0" u="none" strike="noStrike" kern="1200" dirty="0" err="1">
                <a:solidFill>
                  <a:schemeClr val="tx1"/>
                </a:solidFill>
                <a:effectLst/>
                <a:latin typeface="+mn-lt"/>
                <a:ea typeface="+mn-ea"/>
                <a:cs typeface="+mn-cs"/>
              </a:rPr>
              <a:t>www.youtube.com</a:t>
            </a:r>
            <a:r>
              <a:rPr lang="en-US" sz="1200" b="0" i="0" u="none" strike="noStrike" kern="1200" dirty="0">
                <a:solidFill>
                  <a:schemeClr val="tx1"/>
                </a:solidFill>
                <a:effectLst/>
                <a:latin typeface="+mn-lt"/>
                <a:ea typeface="+mn-ea"/>
                <a:cs typeface="+mn-cs"/>
              </a:rPr>
              <a:t>/</a:t>
            </a:r>
            <a:r>
              <a:rPr lang="en-US" sz="1200" b="0" i="0" u="none" strike="noStrike" kern="1200" dirty="0" err="1">
                <a:solidFill>
                  <a:schemeClr val="tx1"/>
                </a:solidFill>
                <a:effectLst/>
                <a:latin typeface="+mn-lt"/>
                <a:ea typeface="+mn-ea"/>
                <a:cs typeface="+mn-cs"/>
              </a:rPr>
              <a:t>watch?v</a:t>
            </a:r>
            <a:r>
              <a:rPr lang="en-US" sz="1200" b="0" i="0" u="none" strike="noStrike" kern="1200" dirty="0">
                <a:solidFill>
                  <a:schemeClr val="tx1"/>
                </a:solidFill>
                <a:effectLst/>
                <a:latin typeface="+mn-lt"/>
                <a:ea typeface="+mn-ea"/>
                <a:cs typeface="+mn-cs"/>
              </a:rPr>
              <a:t>=YL-6RCTywbc </a:t>
            </a:r>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3714314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also includes a variety of common practices, perhaps the most important being collective ownership.</a:t>
            </a:r>
          </a:p>
          <a:p>
            <a:r>
              <a:rPr lang="en-US" dirty="0"/>
              <a:t> </a:t>
            </a:r>
          </a:p>
          <a:p>
            <a:r>
              <a:rPr lang="en-US" dirty="0"/>
              <a:t>Contrast this with the waterfall methodology, where quality is checked manually, often taking a lot of time and money. Agile makes quality everyone’s business, and relies upon automated checks of correctness as development goes.</a:t>
            </a:r>
          </a:p>
          <a:p>
            <a:endParaRPr lang="en-US" dirty="0"/>
          </a:p>
          <a:p>
            <a:r>
              <a:rPr lang="en-US" dirty="0"/>
              <a:t>We check functional correctness by running tests (more on that in a minute). Brainstorm: how do we check non-functional requirements?</a:t>
            </a:r>
          </a:p>
          <a:p>
            <a:pPr marL="171450" indent="-171450">
              <a:buFont typeface="Arial" panose="020B0604020202020204" pitchFamily="34" charset="0"/>
              <a:buChar char="•"/>
            </a:pPr>
            <a:r>
              <a:rPr lang="en-US" dirty="0"/>
              <a:t>Code quality checked by linters</a:t>
            </a:r>
          </a:p>
          <a:p>
            <a:pPr marL="171450" indent="-171450">
              <a:buFont typeface="Arial" panose="020B0604020202020204" pitchFamily="34" charset="0"/>
              <a:buChar char="•"/>
            </a:pPr>
            <a:r>
              <a:rPr lang="en-US" dirty="0"/>
              <a:t>Code quality – also pair programming or code review</a:t>
            </a:r>
          </a:p>
          <a:p>
            <a:pPr marL="171450" indent="-171450">
              <a:buFont typeface="Arial" panose="020B0604020202020204" pitchFamily="34" charset="0"/>
              <a:buChar char="•"/>
            </a:pPr>
            <a:r>
              <a:rPr lang="en-US" dirty="0"/>
              <a:t>Performance testing</a:t>
            </a:r>
          </a:p>
          <a:p>
            <a:pPr marL="171450" indent="-171450">
              <a:buFont typeface="Arial" panose="020B0604020202020204" pitchFamily="34" charset="0"/>
              <a:buChar char="•"/>
            </a:pPr>
            <a:r>
              <a:rPr lang="en-US" dirty="0"/>
              <a:t>Acceptance testing: including automated approaches to perform a/b tests and judge user satisfaction</a:t>
            </a:r>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1626464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Returning to the agile values, we can see how they can respond to problems in the waterfall methodology, and ultimately reduce the cost of uncertainty.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32303558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start with a process graphic.</a:t>
            </a:r>
          </a:p>
          <a:p>
            <a:endParaRPr lang="en-US" dirty="0"/>
          </a:p>
          <a:p>
            <a:r>
              <a:rPr lang="en-US" dirty="0"/>
              <a:t>The “process graphic” for agile looks very similar to the iterative waterfall model. Both contain the same phases, pretty much. Both contain a loop. What is different?</a:t>
            </a:r>
          </a:p>
          <a:p>
            <a:endParaRPr lang="en-US" dirty="0"/>
          </a:p>
          <a:p>
            <a:r>
              <a:rPr lang="en-US" dirty="0"/>
              <a:t>Agile has 3d rendering, colors, and round edges.</a:t>
            </a:r>
          </a:p>
          <a:p>
            <a:endParaRPr lang="en-US" dirty="0"/>
          </a:p>
          <a:p>
            <a:r>
              <a:rPr lang="en-US" dirty="0"/>
              <a:t>At its core, agile processes feature the same kinds of activities as the “traditional” processes before it. However, simply saying that you have multiple iterations of your project doesn’t really do anything to reduce the cost of changing requirements or late-detected defects.</a:t>
            </a:r>
          </a:p>
          <a:p>
            <a:endParaRPr lang="en-US" dirty="0"/>
          </a:p>
          <a:p>
            <a:r>
              <a:rPr lang="en-US" dirty="0"/>
              <a:t>The key idea in agile is being able to continuously evaluate the correctness and quality of software. This feeds directly into another key practice of agile processes: small, continuous releases.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15</a:t>
            </a:fld>
            <a:endParaRPr lang="en-US"/>
          </a:p>
        </p:txBody>
      </p:sp>
    </p:spTree>
    <p:extLst>
      <p:ext uri="{BB962C8B-B14F-4D97-AF65-F5344CB8AC3E}">
        <p14:creationId xmlns:p14="http://schemas.microsoft.com/office/powerpoint/2010/main" val="19251133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Agile processes reduce risk by setting a time box: each iteration (called a “sprint”) has a fixed duration, typically 2-4 weeks (never more than that).</a:t>
            </a:r>
          </a:p>
          <a:p>
            <a:endParaRPr lang="en-US" dirty="0"/>
          </a:p>
          <a:p>
            <a:r>
              <a:rPr lang="en-US" dirty="0"/>
              <a:t>We say “time box” in contrast to “feature box” - a sprint isn’t defined by what functionality the team wants to deliver: it’s a fixed duration. The date can not change. Only the functionality (scope) can change.</a:t>
            </a:r>
          </a:p>
          <a:p>
            <a:endParaRPr lang="en-US" dirty="0"/>
          </a:p>
          <a:p>
            <a:r>
              <a:rPr lang="en-US" dirty="0"/>
              <a:t>By setting the duration of each sprint to a fixed amount of time, it forces a realistic schedule: it will become apparent quite quickly (after just several sprints) that a schedule is not attainable. How do we know it’s not attainable? Because at the end of the sprint, we find that we can’t finish everything.</a:t>
            </a:r>
          </a:p>
          <a:p>
            <a:endParaRPr lang="en-US" dirty="0"/>
          </a:p>
          <a:p>
            <a:r>
              <a:rPr lang="en-US" dirty="0"/>
              <a:t>We will discuss agile planning in detail in the next lesson. However, we’ll share now that the key insight that makes it work is that time estimation gets better with experience, and agile embraces that growth in experience.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19375080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first comprehensive development methodologies that embodied this manifesto is “</a:t>
            </a:r>
            <a:r>
              <a:rPr lang="en-US" dirty="0" err="1"/>
              <a:t>eXtreme</a:t>
            </a:r>
            <a:r>
              <a:rPr lang="en-US" dirty="0"/>
              <a:t> programming”, created by Kent Beck, one of the signatories of the manifesto. </a:t>
            </a:r>
          </a:p>
          <a:p>
            <a:endParaRPr lang="en-US" dirty="0"/>
          </a:p>
          <a:p>
            <a:r>
              <a:rPr lang="en-US" dirty="0"/>
              <a:t>(Let students read quote)</a:t>
            </a:r>
          </a:p>
          <a:p>
            <a:endParaRPr lang="en-US" dirty="0"/>
          </a:p>
          <a:p>
            <a:r>
              <a:rPr lang="en-US" dirty="0"/>
              <a:t>XP is a methodology that aims to take all of the agile principles, and turn them “to the extreme”</a:t>
            </a:r>
          </a:p>
          <a:p>
            <a:endParaRPr lang="en-US" dirty="0"/>
          </a:p>
          <a:p>
            <a:r>
              <a:rPr lang="en-US" dirty="0"/>
              <a:t>You might know Kent Beck for being one of the original authors of Junit. He also pioneered test driven development</a:t>
            </a:r>
          </a:p>
          <a:p>
            <a:endParaRPr lang="en-US" dirty="0"/>
          </a:p>
          <a:p>
            <a:r>
              <a:rPr lang="en-US" dirty="0"/>
              <a:t>He currently works at Facebook.</a:t>
            </a:r>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8609551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When Kent Beck was originally working on Agile, he called it "Test first programming" before writing the XP book. But halfway through the book he realized that programming was missing out on much more of what was going on when creating software, and while first is true, it doesn't connect the effect of the testing on the programming - it's not just testing FIRST and then programming, it's using tests to drive your programming. He is one of the biggest promoters of TDD.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Here is a more traditional picture of TDD.</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3499400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picture we drew– it’s a little less circular, but otherwise pretty similar.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14665461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6246759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38130562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 previous lesson we talked about how requirements analysis is a tough problem, and how gaps in understanding between our team and our client can be problematic. While getting the right requirements can certainly help make sure we build the right thing, it definitely doesn’t guarantee it. This comic also points out the gaps in the actually process of building the software – between the project leader, the designer, and the implementer. How we orchestrate this process, and determine the overall scope of a project is a hard problem.</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4169133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This is the baseline approach, which we’ll call “Code and fix”. (Describe the boxes; make the joke that “retirement” might refer to the software, or more likely, the programmer, thanks Mitch </a:t>
            </a:r>
            <a:r>
              <a:rPr lang="en-US" sz="1200" b="0" i="0" u="none" strike="noStrike" kern="1200" dirty="0">
                <a:solidFill>
                  <a:schemeClr val="tx1"/>
                </a:solidFill>
                <a:effectLst/>
                <a:latin typeface="+mn-lt"/>
                <a:ea typeface="+mn-ea"/>
                <a:cs typeface="+mn-cs"/>
                <a:sym typeface="Wingdings" pitchFamily="2" charset="2"/>
              </a:rPr>
              <a:t> </a:t>
            </a:r>
            <a:r>
              <a:rPr lang="en-US" sz="1200" b="0" i="0" u="none" strike="noStrike" kern="1200" dirty="0">
                <a:solidFill>
                  <a:schemeClr val="tx1"/>
                </a:solidFill>
                <a:effectLst/>
                <a:latin typeface="+mn-lt"/>
                <a:ea typeface="+mn-ea"/>
                <a:cs typeface="+mn-cs"/>
              </a:rPr>
              <a:t>)</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What is good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expertise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overhead</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Good for “hacking” single use/personal use programs</a:t>
            </a:r>
          </a:p>
          <a:p>
            <a:pPr rtl="0" fontAlgn="base"/>
            <a:r>
              <a:rPr lang="en-US" sz="1200" b="0" i="0" u="none" strike="noStrike" kern="1200" dirty="0">
                <a:solidFill>
                  <a:schemeClr val="tx1"/>
                </a:solidFill>
                <a:effectLst/>
                <a:latin typeface="+mn-lt"/>
                <a:ea typeface="+mn-ea"/>
                <a:cs typeface="+mn-cs"/>
              </a:rPr>
              <a:t>What is bad about this?</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planning</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rPr>
              <a:t>No way to assess progress </a:t>
            </a:r>
            <a:r>
              <a:rPr lang="en-US" sz="1200" b="0" i="0" u="none" strike="noStrike" kern="1200" dirty="0">
                <a:solidFill>
                  <a:schemeClr val="tx1"/>
                </a:solidFill>
                <a:effectLst/>
                <a:latin typeface="+mn-lt"/>
                <a:ea typeface="+mn-ea"/>
                <a:cs typeface="+mn-cs"/>
                <a:sym typeface="Wingdings" pitchFamily="2" charset="2"/>
              </a:rPr>
              <a:t> this is probably the biggest point to make</a:t>
            </a:r>
          </a:p>
          <a:p>
            <a:pPr marL="171450" indent="-171450" rtl="0" fontAlgn="base">
              <a:buFont typeface="Arial" panose="020B0604020202020204" pitchFamily="34" charset="0"/>
              <a:buChar char="•"/>
            </a:pPr>
            <a:r>
              <a:rPr lang="en-US" sz="1200" b="0" i="0" u="none" strike="noStrike" kern="1200" dirty="0">
                <a:solidFill>
                  <a:schemeClr val="tx1"/>
                </a:solidFill>
                <a:effectLst/>
                <a:latin typeface="+mn-lt"/>
                <a:ea typeface="+mn-ea"/>
                <a:cs typeface="+mn-cs"/>
                <a:sym typeface="Wingdings" pitchFamily="2" charset="2"/>
              </a:rPr>
              <a:t>Difficult to coordinate multiple programmers</a:t>
            </a:r>
            <a:endParaRPr lang="en-US" sz="1200" b="0" i="0" u="none" strike="noStrike" kern="1200" dirty="0">
              <a:solidFill>
                <a:schemeClr val="tx1"/>
              </a:solidFill>
              <a:effectLst/>
              <a:latin typeface="+mn-lt"/>
              <a:ea typeface="+mn-ea"/>
              <a:cs typeface="+mn-cs"/>
            </a:endParaRPr>
          </a:p>
          <a:p>
            <a:pPr rtl="0" fontAlgn="base"/>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What do you think would happen if this was the only way that we built software?</a:t>
            </a:r>
          </a:p>
          <a:p>
            <a:r>
              <a:rPr lang="en-US" sz="1200" b="0" i="0" u="none" strike="noStrike" kern="1200" dirty="0">
                <a:solidFill>
                  <a:schemeClr val="tx1"/>
                </a:solidFill>
                <a:effectLst/>
                <a:latin typeface="+mn-lt"/>
                <a:ea typeface="+mn-ea"/>
                <a:cs typeface="+mn-cs"/>
              </a:rPr>
              <a:t>Would the resulting software be: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Delivered on time?</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Fully featured?</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Performant?</a:t>
            </a:r>
          </a:p>
          <a:p>
            <a:pPr marL="171450" indent="-171450">
              <a:buFont typeface="Arial" panose="020B0604020202020204" pitchFamily="34" charset="0"/>
              <a:buChar char="•"/>
            </a:pPr>
            <a:r>
              <a:rPr lang="en-US" sz="1200" b="0" i="0" u="none" strike="noStrike" kern="1200" dirty="0">
                <a:solidFill>
                  <a:schemeClr val="tx1"/>
                </a:solidFill>
                <a:effectLst/>
                <a:latin typeface="+mn-lt"/>
                <a:ea typeface="+mn-ea"/>
                <a:cs typeface="+mn-cs"/>
              </a:rPr>
              <a:t>Maintainable?</a:t>
            </a:r>
          </a:p>
          <a:p>
            <a:pPr marL="171450" indent="-171450">
              <a:buFont typeface="Arial" panose="020B0604020202020204" pitchFamily="34" charset="0"/>
              <a:buChar char="•"/>
            </a:pP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565858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probably guessed, this didn’t work so well.</a:t>
            </a:r>
          </a:p>
          <a:p>
            <a:endParaRPr lang="en-US" dirty="0"/>
          </a:p>
          <a:p>
            <a:r>
              <a:rPr lang="en-US" dirty="0"/>
              <a:t>Planning software projects is hard, and in fact, the origin of the term and field software engineering is generally considered to have originated from a 1969 NATO conference, where representatives from member countries described the current “software crisis” - that software was often inefficient, low quality, hard to maintain, and sometimes never delivered. The call to action from this report was to discover methods to build software that were as predictable in quality, cost, and time as, for instance, those used to build bridges in civil engineering.</a:t>
            </a:r>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4066676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Ah-ha, we can make some general process whereby we build software, just like building a building. Here are some generic process steps.</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Discuss each phase, stress that each phase includes some QA step, no need to talk about what’s good or bad yet</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Overall philosophy: "The project is too large and complex, and it will take months (or years!) to plan, so once we come up with the plan, that plan can not change"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Nerdy bit: This process draws on classic industrial engineering principles developed by Frederick Taylor; one of the key pieces that everyone needs to understand is that you have a </a:t>
            </a:r>
            <a:r>
              <a:rPr lang="en-US" sz="1200" b="0" i="1" u="none" strike="noStrike" kern="1200" dirty="0">
                <a:solidFill>
                  <a:schemeClr val="tx1"/>
                </a:solidFill>
                <a:effectLst/>
                <a:latin typeface="+mn-lt"/>
                <a:ea typeface="+mn-ea"/>
                <a:cs typeface="+mn-cs"/>
              </a:rPr>
              <a:t>separate</a:t>
            </a:r>
            <a:r>
              <a:rPr lang="en-US" sz="1200" b="0" i="0" u="none" strike="noStrike" kern="1200" dirty="0">
                <a:solidFill>
                  <a:schemeClr val="tx1"/>
                </a:solidFill>
                <a:effectLst/>
                <a:latin typeface="+mn-lt"/>
                <a:ea typeface="+mn-ea"/>
                <a:cs typeface="+mn-cs"/>
              </a:rPr>
              <a:t> QA team that performs QA </a:t>
            </a:r>
            <a:r>
              <a:rPr lang="en-US" sz="1200" b="0" i="1" u="none" strike="noStrike" kern="1200" dirty="0">
                <a:solidFill>
                  <a:schemeClr val="tx1"/>
                </a:solidFill>
                <a:effectLst/>
                <a:latin typeface="+mn-lt"/>
                <a:ea typeface="+mn-ea"/>
                <a:cs typeface="+mn-cs"/>
              </a:rPr>
              <a:t>at each phase of the process</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1985758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Emphasize that each phase produces some artifact:</a:t>
            </a:r>
          </a:p>
          <a:p>
            <a:pPr rtl="0" fontAlgn="base"/>
            <a:r>
              <a:rPr lang="en-US" sz="1200" b="0" i="0" u="none" strike="noStrike" kern="1200" dirty="0">
                <a:solidFill>
                  <a:schemeClr val="tx1"/>
                </a:solidFill>
                <a:effectLst/>
                <a:latin typeface="+mn-lt"/>
                <a:ea typeface="+mn-ea"/>
                <a:cs typeface="+mn-cs"/>
              </a:rPr>
              <a:t>Requirements documents</a:t>
            </a:r>
          </a:p>
          <a:p>
            <a:pPr rtl="0" fontAlgn="base"/>
            <a:r>
              <a:rPr lang="en-US" sz="1200" b="0" i="0" u="none" strike="noStrike" kern="1200" dirty="0">
                <a:solidFill>
                  <a:schemeClr val="tx1"/>
                </a:solidFill>
                <a:effectLst/>
                <a:latin typeface="+mn-lt"/>
                <a:ea typeface="+mn-ea"/>
                <a:cs typeface="+mn-cs"/>
              </a:rPr>
              <a:t>Design documents</a:t>
            </a:r>
          </a:p>
          <a:p>
            <a:pPr rtl="0" fontAlgn="base"/>
            <a:r>
              <a:rPr lang="en-US" sz="1200" b="0" i="0" u="none" strike="noStrike" kern="1200" dirty="0">
                <a:solidFill>
                  <a:schemeClr val="tx1"/>
                </a:solidFill>
                <a:effectLst/>
                <a:latin typeface="+mn-lt"/>
                <a:ea typeface="+mn-ea"/>
                <a:cs typeface="+mn-cs"/>
              </a:rPr>
              <a:t>Source code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Waterfall requires *extremely* thorough planning, because you will not proceed to the next step until you are certain that those artifacts are correct. There is no room for interpretation or variance. </a:t>
            </a:r>
          </a:p>
          <a:p>
            <a:r>
              <a:rPr lang="en-US" sz="1200" b="0" i="0" u="none" strike="noStrike" kern="1200" dirty="0">
                <a:solidFill>
                  <a:schemeClr val="tx1"/>
                </a:solidFill>
                <a:effectLst/>
                <a:latin typeface="+mn-lt"/>
                <a:ea typeface="+mn-ea"/>
                <a:cs typeface="+mn-cs"/>
              </a:rPr>
              <a:t>waterfall improves over code + fix by working in organized manner and adding Formal QA process which can conduct QA at each level </a:t>
            </a:r>
            <a:br>
              <a:rPr lang="en-US" sz="1200" b="0" i="0" u="none" strike="noStrike" kern="1200" dirty="0">
                <a:solidFill>
                  <a:schemeClr val="tx1"/>
                </a:solidFill>
                <a:effectLst/>
                <a:latin typeface="+mn-lt"/>
                <a:ea typeface="+mn-ea"/>
                <a:cs typeface="+mn-cs"/>
              </a:rPr>
            </a:br>
            <a:br>
              <a:rPr lang="en-US" sz="1200" b="0" i="0" u="none" strike="noStrike" kern="1200" dirty="0">
                <a:solidFill>
                  <a:schemeClr val="tx1"/>
                </a:solidFill>
                <a:effectLst/>
                <a:latin typeface="+mn-lt"/>
                <a:ea typeface="+mn-ea"/>
                <a:cs typeface="+mn-cs"/>
              </a:rPr>
            </a:br>
            <a:r>
              <a:rPr lang="en-US" dirty="0"/>
              <a:t>Wasted productivity can occur through each phase’s QA process:</a:t>
            </a:r>
          </a:p>
          <a:p>
            <a:pPr lvl="1"/>
            <a:r>
              <a:rPr lang="en-US" dirty="0"/>
              <a:t>Requirements that become obsolete</a:t>
            </a:r>
          </a:p>
          <a:p>
            <a:pPr lvl="1"/>
            <a:r>
              <a:rPr lang="en-US" dirty="0"/>
              <a:t>Elaborate architectural designs never used</a:t>
            </a:r>
          </a:p>
          <a:p>
            <a:pPr lvl="1"/>
            <a:r>
              <a:rPr lang="en-US" dirty="0"/>
              <a:t>Code that sits around not integrated and tested in production environment, eventually discarded</a:t>
            </a:r>
          </a:p>
          <a:p>
            <a:pPr lvl="1"/>
            <a:r>
              <a:rPr lang="en-US" dirty="0"/>
              <a:t>Documentation produced per requirements, but never read</a:t>
            </a:r>
          </a:p>
          <a:p>
            <a:r>
              <a:rPr lang="en-US" dirty="0"/>
              <a:t>What if we could eliminate that waste, and reduce the cost of defects later in development cycle?</a:t>
            </a:r>
          </a:p>
          <a:p>
            <a:pPr lvl="1"/>
            <a:r>
              <a:rPr lang="en-US" dirty="0"/>
              <a:t>Example: with shorter time-to-market?</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34899544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lnSpc>
                <a:spcPct val="80000"/>
              </a:lnSpc>
            </a:pPr>
            <a:r>
              <a:rPr lang="en-GB" altLang="en-US" sz="2400" dirty="0"/>
              <a:t>Inflexible partitioning of the project into distinct stages makes it difficult to respond to changing customer requirements.</a:t>
            </a:r>
          </a:p>
          <a:p>
            <a:pPr lvl="1">
              <a:lnSpc>
                <a:spcPct val="80000"/>
              </a:lnSpc>
            </a:pPr>
            <a:endParaRPr lang="en-GB" altLang="en-US" sz="2400" dirty="0"/>
          </a:p>
          <a:p>
            <a:pPr lvl="1">
              <a:lnSpc>
                <a:spcPct val="80000"/>
              </a:lnSpc>
            </a:pPr>
            <a:r>
              <a:rPr lang="en-GB" altLang="en-US" sz="2400" dirty="0"/>
              <a:t>This big focus on QA of each phase means that even if you wanted to go back to a prior phase (and there are “iterative” versions of the waterfall process, too), you are going to need to throw out a lot of work! What was the point of the extremely thorough requirements documents when you are going to throw them out?</a:t>
            </a:r>
          </a:p>
          <a:p>
            <a:pPr lvl="1">
              <a:lnSpc>
                <a:spcPct val="80000"/>
              </a:lnSpc>
            </a:pPr>
            <a:endParaRPr lang="en-GB" altLang="en-US" sz="2400" dirty="0"/>
          </a:p>
          <a:p>
            <a:pPr lvl="1">
              <a:lnSpc>
                <a:spcPct val="80000"/>
              </a:lnSpc>
            </a:pPr>
            <a:r>
              <a:rPr lang="en-GB" altLang="en-US" sz="2400" dirty="0"/>
              <a:t>Therefore, this model is only appropriate when the requirements are very well-understood and changes will be very limited during the design process. </a:t>
            </a:r>
          </a:p>
          <a:p>
            <a:pPr lvl="1">
              <a:lnSpc>
                <a:spcPct val="80000"/>
              </a:lnSpc>
            </a:pPr>
            <a:r>
              <a:rPr lang="en-GB" altLang="en-US" sz="2400" dirty="0"/>
              <a:t>But few business systems have stable requirements.</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28768846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fontAlgn="base"/>
            <a:r>
              <a:rPr lang="en-US" sz="1200" b="0" i="0" u="none" strike="noStrike" kern="1200" dirty="0">
                <a:solidFill>
                  <a:schemeClr val="tx1"/>
                </a:solidFill>
                <a:effectLst/>
                <a:latin typeface="+mn-lt"/>
                <a:ea typeface="+mn-ea"/>
                <a:cs typeface="+mn-cs"/>
              </a:rPr>
              <a:t>What if I am the US government, building a naval warship that costs so much money that we expect that it will last at least 80 years?</a:t>
            </a:r>
          </a:p>
          <a:p>
            <a:pPr rtl="0" fontAlgn="base"/>
            <a:r>
              <a:rPr lang="en-US" sz="1200" b="0" i="0" u="none" strike="noStrike" kern="1200" dirty="0">
                <a:solidFill>
                  <a:schemeClr val="tx1"/>
                </a:solidFill>
                <a:effectLst/>
                <a:latin typeface="+mn-lt"/>
                <a:ea typeface="+mn-ea"/>
                <a:cs typeface="+mn-cs"/>
              </a:rPr>
              <a:t>What will the ship need to do? What will it interface with?</a:t>
            </a:r>
          </a:p>
          <a:p>
            <a:pPr rtl="0" fontAlgn="base"/>
            <a:r>
              <a:rPr lang="en-US" sz="1200" b="0" i="0" u="none" strike="noStrike" kern="1200" dirty="0">
                <a:solidFill>
                  <a:schemeClr val="tx1"/>
                </a:solidFill>
                <a:effectLst/>
                <a:latin typeface="+mn-lt"/>
                <a:ea typeface="+mn-ea"/>
                <a:cs typeface="+mn-cs"/>
              </a:rPr>
              <a:t>Tremendous uncertainty, but our goal is to draw plans in advance so that we can adapt later when needed</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Note: we don’t need every ship in the component to last for 80 years: we are sure to design something with extension points, and upgradable components. But the INTERFACE for those components probably can’t change.</a:t>
            </a:r>
          </a:p>
          <a:p>
            <a:pPr rtl="0" fontAlgn="base"/>
            <a:endParaRPr lang="en-US" sz="1200" b="0" i="0" u="none" strike="noStrike" kern="1200" dirty="0">
              <a:solidFill>
                <a:schemeClr val="tx1"/>
              </a:solidFill>
              <a:effectLst/>
              <a:latin typeface="+mn-lt"/>
              <a:ea typeface="+mn-ea"/>
              <a:cs typeface="+mn-cs"/>
            </a:endParaRPr>
          </a:p>
          <a:p>
            <a:pPr rtl="0" fontAlgn="base"/>
            <a:r>
              <a:rPr lang="en-US" sz="1200" b="0" i="0" u="none" strike="noStrike" kern="1200" dirty="0">
                <a:solidFill>
                  <a:schemeClr val="tx1"/>
                </a:solidFill>
                <a:effectLst/>
                <a:latin typeface="+mn-lt"/>
                <a:ea typeface="+mn-ea"/>
                <a:cs typeface="+mn-cs"/>
              </a:rPr>
              <a:t>Very much benefits from the “expensive planning up front with external QA teams to review those plans” kind of process</a:t>
            </a:r>
          </a:p>
          <a:p>
            <a:pPr rtl="0" fontAlgn="base"/>
            <a:r>
              <a:rPr lang="en-US" sz="1200" b="0" i="0" u="none" strike="noStrike" kern="1200" dirty="0">
                <a:solidFill>
                  <a:schemeClr val="tx1"/>
                </a:solidFill>
                <a:effectLst/>
                <a:latin typeface="+mn-lt"/>
                <a:ea typeface="+mn-ea"/>
                <a:cs typeface="+mn-cs"/>
              </a:rPr>
              <a:t>This is not most of our software, though</a:t>
            </a:r>
          </a:p>
          <a:p>
            <a:pPr rtl="0" fontAlgn="base"/>
            <a:endParaRPr lang="en-US" sz="1200" b="0" i="0" u="none" strike="noStrike" kern="1200" dirty="0">
              <a:solidFill>
                <a:schemeClr val="tx1"/>
              </a:solidFill>
              <a:effectLst/>
              <a:latin typeface="+mn-lt"/>
              <a:ea typeface="+mn-ea"/>
              <a:cs typeface="+mn-cs"/>
            </a:endParaRPr>
          </a:p>
          <a:p>
            <a:pPr marL="0" marR="0" lvl="0" indent="0" algn="l" defTabSz="914400" rtl="0" eaLnBrk="1" fontAlgn="base" latinLnBrk="0" hangingPunct="1">
              <a:lnSpc>
                <a:spcPct val="100000"/>
              </a:lnSpc>
              <a:spcBef>
                <a:spcPts val="0"/>
              </a:spcBef>
              <a:spcAft>
                <a:spcPts val="0"/>
              </a:spcAft>
              <a:buClrTx/>
              <a:buSzTx/>
              <a:buFontTx/>
              <a:buNone/>
              <a:tabLst/>
              <a:defRPr/>
            </a:pPr>
            <a:r>
              <a:rPr lang="en-US" sz="1200" b="0" i="0" u="none" strike="noStrike" kern="1200" dirty="0">
                <a:solidFill>
                  <a:schemeClr val="tx1"/>
                </a:solidFill>
                <a:effectLst/>
                <a:latin typeface="+mn-lt"/>
                <a:ea typeface="+mn-ea"/>
                <a:cs typeface="+mn-cs"/>
              </a:rPr>
              <a:t>The graph shows cost to make a change or fix a defect grows exponentially over time - the usual kind of big curve that everyone wants to shift left on.</a:t>
            </a:r>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3993223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1/14/2023</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1/14/2023</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1/14/2023</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1/14/2023</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1/14/2023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1/14/2023</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87192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1/14/2023</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1/14/2023</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1/14/2023</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1/14/2023</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1/14/2023</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1/14/2023</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1/14/2023</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4" r:id="rId4"/>
    <p:sldLayoutId id="2147483651" r:id="rId5"/>
    <p:sldLayoutId id="2147483652" r:id="rId6"/>
    <p:sldLayoutId id="2147483653" r:id="rId7"/>
    <p:sldLayoutId id="2147483655" r:id="rId8"/>
    <p:sldLayoutId id="2147483656" r:id="rId9"/>
    <p:sldLayoutId id="2147483657" r:id="rId10"/>
    <p:sldLayoutId id="2147483658" r:id="rId11"/>
    <p:sldLayoutId id="2147483659" r:id="rId12"/>
    <p:sldLayoutId id="2147483660" r:id="rId13"/>
    <p:sldLayoutId id="2147483661"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sz="3200" dirty="0">
                <a:sym typeface="Helvetica Neue" charset="0"/>
              </a:rPr>
              <a:t>CS 4530: Fundamentals of Software Engineering</a:t>
            </a:r>
            <a:br>
              <a:rPr lang="en-US" altLang="en-US" sz="3200" dirty="0">
                <a:sym typeface="Helvetica Neue" charset="0"/>
              </a:rPr>
            </a:br>
            <a:r>
              <a:rPr lang="en-US" altLang="en-US" sz="3200" dirty="0">
                <a:sym typeface="Helvetica Neue" charset="0"/>
              </a:rPr>
              <a:t>Module </a:t>
            </a:r>
            <a:r>
              <a:rPr lang="en-US" altLang="en-US" dirty="0">
                <a:sym typeface="Helvetica Neue" charset="0"/>
              </a:rPr>
              <a:t>6.1: Software Development Processes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Jan Vitek and Mitch Wand</a:t>
            </a:r>
          </a:p>
          <a:p>
            <a:pPr>
              <a:lnSpc>
                <a:spcPct val="100000"/>
              </a:lnSpc>
            </a:pPr>
            <a:r>
              <a:rPr lang="en-US" sz="2400" dirty="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14280-3B2E-954F-8149-140199588C41}"/>
              </a:ext>
            </a:extLst>
          </p:cNvPr>
          <p:cNvSpPr>
            <a:spLocks noGrp="1"/>
          </p:cNvSpPr>
          <p:nvPr>
            <p:ph type="title"/>
          </p:nvPr>
        </p:nvSpPr>
        <p:spPr>
          <a:xfrm>
            <a:off x="565149" y="96014"/>
            <a:ext cx="11061700" cy="1325563"/>
          </a:xfrm>
        </p:spPr>
        <p:txBody>
          <a:bodyPr/>
          <a:lstStyle/>
          <a:p>
            <a:r>
              <a:rPr lang="en-US" dirty="0"/>
              <a:t>Waterfall Variation: Iterative Process (~1980s)</a:t>
            </a:r>
          </a:p>
        </p:txBody>
      </p:sp>
      <p:sp>
        <p:nvSpPr>
          <p:cNvPr id="4" name="Slide Number Placeholder 3">
            <a:extLst>
              <a:ext uri="{FF2B5EF4-FFF2-40B4-BE49-F238E27FC236}">
                <a16:creationId xmlns:a16="http://schemas.microsoft.com/office/drawing/2014/main" id="{66177511-5098-D24C-A6F8-44BD5CE1A387}"/>
              </a:ext>
            </a:extLst>
          </p:cNvPr>
          <p:cNvSpPr>
            <a:spLocks noGrp="1"/>
          </p:cNvSpPr>
          <p:nvPr>
            <p:ph type="sldNum" sz="quarter" idx="12"/>
          </p:nvPr>
        </p:nvSpPr>
        <p:spPr/>
        <p:txBody>
          <a:bodyPr/>
          <a:lstStyle/>
          <a:p>
            <a:fld id="{20F37917-FD3A-4669-9018-DA04BCDD3D75}" type="slidenum">
              <a:rPr lang="en-US" smtClean="0"/>
              <a:t>10</a:t>
            </a:fld>
            <a:endParaRPr lang="en-US"/>
          </a:p>
        </p:txBody>
      </p:sp>
      <p:grpSp>
        <p:nvGrpSpPr>
          <p:cNvPr id="5" name="Group 3">
            <a:extLst>
              <a:ext uri="{FF2B5EF4-FFF2-40B4-BE49-F238E27FC236}">
                <a16:creationId xmlns:a16="http://schemas.microsoft.com/office/drawing/2014/main" id="{B744CBC3-2BFB-494C-8347-EDDD13804916}"/>
              </a:ext>
            </a:extLst>
          </p:cNvPr>
          <p:cNvGrpSpPr>
            <a:grpSpLocks/>
          </p:cNvGrpSpPr>
          <p:nvPr/>
        </p:nvGrpSpPr>
        <p:grpSpPr bwMode="auto">
          <a:xfrm>
            <a:off x="1480343" y="1500160"/>
            <a:ext cx="9231313" cy="4724400"/>
            <a:chOff x="144" y="768"/>
            <a:chExt cx="5368" cy="2976"/>
          </a:xfrm>
        </p:grpSpPr>
        <p:sp>
          <p:nvSpPr>
            <p:cNvPr id="6" name="Rectangle 4">
              <a:extLst>
                <a:ext uri="{FF2B5EF4-FFF2-40B4-BE49-F238E27FC236}">
                  <a16:creationId xmlns:a16="http://schemas.microsoft.com/office/drawing/2014/main" id="{CF0232A2-5439-CA42-ACDA-5CE49FF4D80C}"/>
                </a:ext>
              </a:extLst>
            </p:cNvPr>
            <p:cNvSpPr>
              <a:spLocks noChangeArrowheads="1"/>
            </p:cNvSpPr>
            <p:nvPr/>
          </p:nvSpPr>
          <p:spPr bwMode="auto">
            <a:xfrm>
              <a:off x="144" y="768"/>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Initial Concept</a:t>
              </a:r>
            </a:p>
          </p:txBody>
        </p:sp>
        <p:sp>
          <p:nvSpPr>
            <p:cNvPr id="7" name="Rectangle 5">
              <a:extLst>
                <a:ext uri="{FF2B5EF4-FFF2-40B4-BE49-F238E27FC236}">
                  <a16:creationId xmlns:a16="http://schemas.microsoft.com/office/drawing/2014/main" id="{F0EBEDC8-3CC1-CA4F-A93A-721291214EA8}"/>
                </a:ext>
              </a:extLst>
            </p:cNvPr>
            <p:cNvSpPr>
              <a:spLocks noChangeArrowheads="1"/>
            </p:cNvSpPr>
            <p:nvPr/>
          </p:nvSpPr>
          <p:spPr bwMode="auto">
            <a:xfrm>
              <a:off x="4272" y="307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sp>
          <p:nvSpPr>
            <p:cNvPr id="8" name="Rectangle 6">
              <a:extLst>
                <a:ext uri="{FF2B5EF4-FFF2-40B4-BE49-F238E27FC236}">
                  <a16:creationId xmlns:a16="http://schemas.microsoft.com/office/drawing/2014/main" id="{77CA4014-1782-844B-8668-04371C557815}"/>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and Delivery</a:t>
              </a:r>
            </a:p>
          </p:txBody>
        </p:sp>
        <p:sp>
          <p:nvSpPr>
            <p:cNvPr id="9" name="Rectangle 7">
              <a:extLst>
                <a:ext uri="{FF2B5EF4-FFF2-40B4-BE49-F238E27FC236}">
                  <a16:creationId xmlns:a16="http://schemas.microsoft.com/office/drawing/2014/main" id="{F2C89A37-A0A6-C64A-83B6-D2533C35B071}"/>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Planning</a:t>
              </a:r>
            </a:p>
          </p:txBody>
        </p:sp>
        <p:sp>
          <p:nvSpPr>
            <p:cNvPr id="10" name="Line 8">
              <a:extLst>
                <a:ext uri="{FF2B5EF4-FFF2-40B4-BE49-F238E27FC236}">
                  <a16:creationId xmlns:a16="http://schemas.microsoft.com/office/drawing/2014/main" id="{1997F84F-A315-1549-BC9A-4865A91CB565}"/>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1" name="Freeform 9">
              <a:extLst>
                <a:ext uri="{FF2B5EF4-FFF2-40B4-BE49-F238E27FC236}">
                  <a16:creationId xmlns:a16="http://schemas.microsoft.com/office/drawing/2014/main" id="{D74173C7-FC92-F242-97C7-00613E299B30}"/>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2" name="Rectangle 10">
              <a:extLst>
                <a:ext uri="{FF2B5EF4-FFF2-40B4-BE49-F238E27FC236}">
                  <a16:creationId xmlns:a16="http://schemas.microsoft.com/office/drawing/2014/main" id="{C981126A-08B8-B046-9968-9FECE0BD205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Next Iteration</a:t>
              </a:r>
            </a:p>
          </p:txBody>
        </p:sp>
        <p:sp>
          <p:nvSpPr>
            <p:cNvPr id="13" name="Line 11">
              <a:extLst>
                <a:ext uri="{FF2B5EF4-FFF2-40B4-BE49-F238E27FC236}">
                  <a16:creationId xmlns:a16="http://schemas.microsoft.com/office/drawing/2014/main" id="{5FC6771F-F839-5D4C-919C-B5D7FA3628B6}"/>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4" name="Line 12">
              <a:extLst>
                <a:ext uri="{FF2B5EF4-FFF2-40B4-BE49-F238E27FC236}">
                  <a16:creationId xmlns:a16="http://schemas.microsoft.com/office/drawing/2014/main" id="{55DD5895-17AB-AE4E-8A9B-595905730F9A}"/>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5" name="Rectangle 13">
              <a:extLst>
                <a:ext uri="{FF2B5EF4-FFF2-40B4-BE49-F238E27FC236}">
                  <a16:creationId xmlns:a16="http://schemas.microsoft.com/office/drawing/2014/main" id="{0B0F1235-A804-134A-B948-A0EBF375C531}"/>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 </a:t>
              </a:r>
            </a:p>
          </p:txBody>
        </p:sp>
        <p:sp>
          <p:nvSpPr>
            <p:cNvPr id="16" name="Freeform 14">
              <a:extLst>
                <a:ext uri="{FF2B5EF4-FFF2-40B4-BE49-F238E27FC236}">
                  <a16:creationId xmlns:a16="http://schemas.microsoft.com/office/drawing/2014/main" id="{56D9CBCC-A576-EF47-A7E1-B8A862835085}"/>
                </a:ext>
              </a:extLst>
            </p:cNvPr>
            <p:cNvSpPr>
              <a:spLocks/>
            </p:cNvSpPr>
            <p:nvPr/>
          </p:nvSpPr>
          <p:spPr bwMode="auto">
            <a:xfrm>
              <a:off x="1296" y="1104"/>
              <a:ext cx="288" cy="480"/>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17" name="Line 15">
              <a:extLst>
                <a:ext uri="{FF2B5EF4-FFF2-40B4-BE49-F238E27FC236}">
                  <a16:creationId xmlns:a16="http://schemas.microsoft.com/office/drawing/2014/main" id="{84D789B7-FE00-D742-82E5-84D25BF80139}"/>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18" name="TextBox 17">
            <a:extLst>
              <a:ext uri="{FF2B5EF4-FFF2-40B4-BE49-F238E27FC236}">
                <a16:creationId xmlns:a16="http://schemas.microsoft.com/office/drawing/2014/main" id="{A92DCFBD-24D3-8B4D-B972-1D79B67B2AB6}"/>
              </a:ext>
            </a:extLst>
          </p:cNvPr>
          <p:cNvSpPr txBox="1"/>
          <p:nvPr/>
        </p:nvSpPr>
        <p:spPr>
          <a:xfrm>
            <a:off x="9410700" y="11938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13461057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36781F-FD9A-A245-BA68-9AC51B34BDA8}"/>
              </a:ext>
            </a:extLst>
          </p:cNvPr>
          <p:cNvSpPr>
            <a:spLocks noGrp="1"/>
          </p:cNvSpPr>
          <p:nvPr>
            <p:ph type="title"/>
          </p:nvPr>
        </p:nvSpPr>
        <p:spPr/>
        <p:txBody>
          <a:bodyPr/>
          <a:lstStyle/>
          <a:p>
            <a:r>
              <a:rPr lang="en-US" dirty="0"/>
              <a:t>The Agile Model Reduces Risk by Embracing Change (~2000)</a:t>
            </a:r>
          </a:p>
        </p:txBody>
      </p:sp>
      <p:sp>
        <p:nvSpPr>
          <p:cNvPr id="8" name="Content Placeholder 7">
            <a:extLst>
              <a:ext uri="{FF2B5EF4-FFF2-40B4-BE49-F238E27FC236}">
                <a16:creationId xmlns:a16="http://schemas.microsoft.com/office/drawing/2014/main" id="{E0413CA6-2259-6AE5-6334-2998F3B60638}"/>
              </a:ext>
            </a:extLst>
          </p:cNvPr>
          <p:cNvSpPr>
            <a:spLocks noGrp="1"/>
          </p:cNvSpPr>
          <p:nvPr>
            <p:ph idx="1"/>
          </p:nvPr>
        </p:nvSpPr>
        <p:spPr/>
        <p:txBody>
          <a:bodyPr>
            <a:normAutofit lnSpcReduction="10000"/>
          </a:bodyPr>
          <a:lstStyle/>
          <a:p>
            <a:r>
              <a:rPr lang="en-US" dirty="0"/>
              <a:t>The Waterfall philosophy: </a:t>
            </a:r>
          </a:p>
          <a:p>
            <a:pPr lvl="1"/>
            <a:r>
              <a:rPr lang="en-US" b="0" i="0" u="none" strike="noStrike" kern="1200" dirty="0">
                <a:solidFill>
                  <a:schemeClr val="tx1"/>
                </a:solidFill>
                <a:effectLst/>
                <a:latin typeface="+mn-lt"/>
                <a:ea typeface="+mn-ea"/>
                <a:cs typeface="+mn-cs"/>
              </a:rPr>
              <a:t>"The project is too large and complex, and it will take months (or years!) to plan, so once we come up with the plan, that plan can not change"</a:t>
            </a:r>
            <a:r>
              <a:rPr lang="en-US" dirty="0"/>
              <a:t> </a:t>
            </a:r>
          </a:p>
          <a:p>
            <a:pPr lvl="1"/>
            <a:r>
              <a:rPr lang="en-US" dirty="0"/>
              <a:t>Reduce risk by proceeding in stages</a:t>
            </a:r>
          </a:p>
          <a:p>
            <a:r>
              <a:rPr lang="en-US" dirty="0"/>
              <a:t>The Agile philosophy:</a:t>
            </a:r>
          </a:p>
          <a:p>
            <a:pPr lvl="1"/>
            <a:r>
              <a:rPr lang="en-US" sz="2400" b="0" i="0" u="none" strike="noStrike" kern="1200" dirty="0">
                <a:solidFill>
                  <a:schemeClr val="tx1"/>
                </a:solidFill>
                <a:effectLst/>
                <a:latin typeface="+mn-lt"/>
                <a:ea typeface="+mn-ea"/>
                <a:cs typeface="+mn-cs"/>
              </a:rPr>
              <a:t>The project is too large and complex, it is unlikely that we will know exactly what we need right now, and to some extent, we are inventing something new. We think that as we make it, we will figure it out as we go”</a:t>
            </a:r>
          </a:p>
          <a:p>
            <a:pPr lvl="1"/>
            <a:r>
              <a:rPr lang="en-US" dirty="0"/>
              <a:t>Reduce risk by limiting time on any one stage; then reassess. (“time-boxing”)</a:t>
            </a:r>
          </a:p>
          <a:p>
            <a:pPr lvl="1"/>
            <a:endParaRPr lang="en-US" dirty="0"/>
          </a:p>
        </p:txBody>
      </p:sp>
      <p:sp>
        <p:nvSpPr>
          <p:cNvPr id="4" name="Slide Number Placeholder 3">
            <a:extLst>
              <a:ext uri="{FF2B5EF4-FFF2-40B4-BE49-F238E27FC236}">
                <a16:creationId xmlns:a16="http://schemas.microsoft.com/office/drawing/2014/main" id="{EA7E4AEB-DD68-EC4B-BB36-8765865EFE83}"/>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3" name="TextBox 2">
            <a:extLst>
              <a:ext uri="{FF2B5EF4-FFF2-40B4-BE49-F238E27FC236}">
                <a16:creationId xmlns:a16="http://schemas.microsoft.com/office/drawing/2014/main" id="{EF836509-4D92-CA47-B283-2BA5CB8D75FB}"/>
              </a:ext>
            </a:extLst>
          </p:cNvPr>
          <p:cNvSpPr txBox="1"/>
          <p:nvPr/>
        </p:nvSpPr>
        <p:spPr>
          <a:xfrm>
            <a:off x="4787900" y="9525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8852780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0E98E-3B40-CB4D-9189-44DD6C24D123}"/>
              </a:ext>
            </a:extLst>
          </p:cNvPr>
          <p:cNvSpPr>
            <a:spLocks noGrp="1"/>
          </p:cNvSpPr>
          <p:nvPr>
            <p:ph type="title"/>
          </p:nvPr>
        </p:nvSpPr>
        <p:spPr/>
        <p:txBody>
          <a:bodyPr/>
          <a:lstStyle/>
          <a:p>
            <a:r>
              <a:rPr lang="en-US" dirty="0"/>
              <a:t>Agile Manifesto</a:t>
            </a:r>
          </a:p>
        </p:txBody>
      </p:sp>
      <p:sp>
        <p:nvSpPr>
          <p:cNvPr id="5" name="Slide Number Placeholder 4">
            <a:extLst>
              <a:ext uri="{FF2B5EF4-FFF2-40B4-BE49-F238E27FC236}">
                <a16:creationId xmlns:a16="http://schemas.microsoft.com/office/drawing/2014/main" id="{A3E3AAB5-02D3-6445-89FA-A3BEBC6B2483}"/>
              </a:ext>
            </a:extLst>
          </p:cNvPr>
          <p:cNvSpPr>
            <a:spLocks noGrp="1"/>
          </p:cNvSpPr>
          <p:nvPr>
            <p:ph type="sldNum" sz="quarter" idx="12"/>
          </p:nvPr>
        </p:nvSpPr>
        <p:spPr/>
        <p:txBody>
          <a:bodyPr/>
          <a:lstStyle/>
          <a:p>
            <a:fld id="{20F37917-FD3A-4669-9018-DA04BCDD3D75}" type="slidenum">
              <a:rPr lang="en-US" smtClean="0"/>
              <a:t>12</a:t>
            </a:fld>
            <a:endParaRPr lang="en-US" dirty="0"/>
          </a:p>
        </p:txBody>
      </p:sp>
      <p:sp>
        <p:nvSpPr>
          <p:cNvPr id="7" name="TextBox 6">
            <a:extLst>
              <a:ext uri="{FF2B5EF4-FFF2-40B4-BE49-F238E27FC236}">
                <a16:creationId xmlns:a16="http://schemas.microsoft.com/office/drawing/2014/main" id="{9358E94A-2286-2842-A4A2-14D312364706}"/>
              </a:ext>
            </a:extLst>
          </p:cNvPr>
          <p:cNvSpPr txBox="1"/>
          <p:nvPr/>
        </p:nvSpPr>
        <p:spPr>
          <a:xfrm>
            <a:off x="1787576" y="1843968"/>
            <a:ext cx="8836702" cy="4462760"/>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ctr"/>
            <a:r>
              <a:rPr lang="en-US" sz="2400" b="0" i="0" u="none" strike="noStrike" dirty="0">
                <a:solidFill>
                  <a:srgbClr val="000000"/>
                </a:solidFill>
                <a:effectLst/>
                <a:latin typeface="Calibri" panose="020F0502020204030204" pitchFamily="34" charset="0"/>
                <a:cs typeface="Calibri" panose="020F0502020204030204" pitchFamily="34" charset="0"/>
              </a:rPr>
              <a:t>We are uncovering better ways of developing</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software by doing it and helping others do it.</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Through this work we have come to value:</a:t>
            </a:r>
            <a:br>
              <a:rPr lang="en-US" sz="2400" b="0" i="0" u="none" strike="noStrike" dirty="0">
                <a:solidFill>
                  <a:srgbClr val="000000"/>
                </a:solidFill>
                <a:effectLst/>
                <a:latin typeface="Calibri" panose="020F0502020204030204" pitchFamily="34" charset="0"/>
                <a:cs typeface="Calibri" panose="020F0502020204030204" pitchFamily="34" charset="0"/>
              </a:rPr>
            </a:br>
            <a:endParaRPr lang="en-US" sz="24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endParaRPr lang="en-US" sz="2800" dirty="0">
              <a:solidFill>
                <a:srgbClr val="000000"/>
              </a:solidFill>
              <a:latin typeface="Calibri" panose="020F0502020204030204" pitchFamily="34" charset="0"/>
              <a:cs typeface="Calibri" panose="020F0502020204030204" pitchFamily="34" charset="0"/>
            </a:endParaRPr>
          </a:p>
          <a:p>
            <a:pPr algn="ct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br>
              <a:rPr lang="en-US" sz="2800" b="0" i="0" u="none" strike="noStrike" dirty="0">
                <a:solidFill>
                  <a:srgbClr val="000000"/>
                </a:solidFill>
                <a:effectLst/>
                <a:latin typeface="Calibri" panose="020F0502020204030204" pitchFamily="34" charset="0"/>
                <a:cs typeface="Calibri" panose="020F0502020204030204" pitchFamily="34" charset="0"/>
              </a:rPr>
            </a:br>
            <a:endParaRPr lang="en-US" sz="2800" b="0" i="0" u="none" strike="noStrike" dirty="0">
              <a:solidFill>
                <a:srgbClr val="000000"/>
              </a:solidFill>
              <a:effectLst/>
              <a:latin typeface="Calibri" panose="020F0502020204030204" pitchFamily="34" charset="0"/>
              <a:cs typeface="Calibri" panose="020F0502020204030204" pitchFamily="34" charset="0"/>
            </a:endParaRPr>
          </a:p>
          <a:p>
            <a:pPr algn="ctr"/>
            <a:r>
              <a:rPr lang="en-US" sz="2400" b="0" i="0" u="none" strike="noStrike" dirty="0">
                <a:solidFill>
                  <a:srgbClr val="000000"/>
                </a:solidFill>
                <a:effectLst/>
                <a:latin typeface="Calibri" panose="020F0502020204030204" pitchFamily="34" charset="0"/>
                <a:cs typeface="Calibri" panose="020F0502020204030204" pitchFamily="34" charset="0"/>
              </a:rPr>
              <a:t>That is, while there is value in the items on</a:t>
            </a:r>
            <a:br>
              <a:rPr lang="en-US" sz="2400" b="0" i="0" u="none" strike="noStrike" dirty="0">
                <a:solidFill>
                  <a:srgbClr val="000000"/>
                </a:solidFill>
                <a:effectLst/>
                <a:latin typeface="Calibri" panose="020F0502020204030204" pitchFamily="34" charset="0"/>
                <a:cs typeface="Calibri" panose="020F0502020204030204" pitchFamily="34" charset="0"/>
              </a:rPr>
            </a:br>
            <a:r>
              <a:rPr lang="en-US" sz="2400" b="0" i="0" u="none" strike="noStrike" dirty="0">
                <a:solidFill>
                  <a:srgbClr val="000000"/>
                </a:solidFill>
                <a:effectLst/>
                <a:latin typeface="Calibri" panose="020F0502020204030204" pitchFamily="34" charset="0"/>
                <a:cs typeface="Calibri" panose="020F0502020204030204" pitchFamily="34" charset="0"/>
              </a:rPr>
              <a:t>the right, we value the items on the left more.</a:t>
            </a:r>
          </a:p>
        </p:txBody>
      </p:sp>
      <p:sp>
        <p:nvSpPr>
          <p:cNvPr id="9" name="TextBox 8">
            <a:extLst>
              <a:ext uri="{FF2B5EF4-FFF2-40B4-BE49-F238E27FC236}">
                <a16:creationId xmlns:a16="http://schemas.microsoft.com/office/drawing/2014/main" id="{45CCC1C9-C3AB-3641-8EA4-4971DA4B54BE}"/>
              </a:ext>
            </a:extLst>
          </p:cNvPr>
          <p:cNvSpPr txBox="1"/>
          <p:nvPr/>
        </p:nvSpPr>
        <p:spPr>
          <a:xfrm>
            <a:off x="4834327" y="6492875"/>
            <a:ext cx="2743200" cy="36933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chemeClr val="accent1"/>
                </a:solidFill>
              </a:rPr>
              <a:t>https://</a:t>
            </a:r>
            <a:r>
              <a:rPr lang="en-US" dirty="0" err="1">
                <a:solidFill>
                  <a:schemeClr val="accent1"/>
                </a:solidFill>
              </a:rPr>
              <a:t>agilemanifesto.org</a:t>
            </a:r>
            <a:endParaRPr lang="en-US" dirty="0">
              <a:solidFill>
                <a:schemeClr val="accent1"/>
              </a:solidFill>
            </a:endParaRPr>
          </a:p>
        </p:txBody>
      </p:sp>
      <p:sp>
        <p:nvSpPr>
          <p:cNvPr id="8" name="TextBox 7">
            <a:extLst>
              <a:ext uri="{FF2B5EF4-FFF2-40B4-BE49-F238E27FC236}">
                <a16:creationId xmlns:a16="http://schemas.microsoft.com/office/drawing/2014/main" id="{1FA732FA-0117-3D4A-BDA3-5B823940AA5F}"/>
              </a:ext>
            </a:extLst>
          </p:cNvPr>
          <p:cNvSpPr txBox="1"/>
          <p:nvPr/>
        </p:nvSpPr>
        <p:spPr>
          <a:xfrm>
            <a:off x="2157751" y="3131978"/>
            <a:ext cx="3366749"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Individuals and interactions</a:t>
            </a:r>
          </a:p>
          <a:p>
            <a:br>
              <a:rPr lang="en-US" sz="2000" b="0" i="0" u="none" strike="noStrike" dirty="0">
                <a:solidFill>
                  <a:srgbClr val="000000"/>
                </a:solidFill>
                <a:effectLst/>
                <a:latin typeface="Calibri" panose="020F0502020204030204" pitchFamily="34" charset="0"/>
                <a:cs typeface="Calibri" panose="020F0502020204030204" pitchFamily="34" charset="0"/>
              </a:rPr>
            </a:br>
            <a:r>
              <a:rPr lang="en-US" sz="2000" b="0" i="0" u="none" strike="noStrike" dirty="0">
                <a:solidFill>
                  <a:srgbClr val="000000"/>
                </a:solidFill>
                <a:effectLst/>
                <a:latin typeface="Calibri" panose="020F0502020204030204" pitchFamily="34" charset="0"/>
                <a:cs typeface="Calibri" panose="020F0502020204030204" pitchFamily="34" charset="0"/>
              </a:rPr>
              <a:t>Working software </a:t>
            </a:r>
            <a:br>
              <a:rPr lang="en-US" sz="2000" b="0" i="0" u="none" strike="noStrike" dirty="0">
                <a:solidFill>
                  <a:srgbClr val="000000"/>
                </a:solidFill>
                <a:effectLst/>
                <a:latin typeface="Calibri" panose="020F0502020204030204" pitchFamily="34" charset="0"/>
                <a:cs typeface="Calibri" panose="020F0502020204030204" pitchFamily="34" charset="0"/>
              </a:rPr>
            </a:br>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Customer collaboration </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b="0" i="0" u="none" strike="noStrike" dirty="0">
                <a:solidFill>
                  <a:srgbClr val="000000"/>
                </a:solidFill>
                <a:effectLst/>
                <a:latin typeface="Calibri" panose="020F0502020204030204" pitchFamily="34" charset="0"/>
                <a:cs typeface="Calibri" panose="020F0502020204030204" pitchFamily="34" charset="0"/>
              </a:rPr>
              <a:t>Responding to change </a:t>
            </a:r>
            <a:endParaRPr lang="en-US" sz="2000" dirty="0"/>
          </a:p>
        </p:txBody>
      </p:sp>
      <p:sp>
        <p:nvSpPr>
          <p:cNvPr id="10" name="TextBox 9">
            <a:extLst>
              <a:ext uri="{FF2B5EF4-FFF2-40B4-BE49-F238E27FC236}">
                <a16:creationId xmlns:a16="http://schemas.microsoft.com/office/drawing/2014/main" id="{50E59DFD-FF66-7644-97F8-AC648765AA49}"/>
              </a:ext>
            </a:extLst>
          </p:cNvPr>
          <p:cNvSpPr txBox="1"/>
          <p:nvPr/>
        </p:nvSpPr>
        <p:spPr>
          <a:xfrm>
            <a:off x="6302300" y="3131978"/>
            <a:ext cx="4810200" cy="2246769"/>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i="0" u="none" strike="noStrike" dirty="0">
                <a:solidFill>
                  <a:srgbClr val="000000"/>
                </a:solidFill>
                <a:effectLst/>
                <a:latin typeface="Calibri" panose="020F0502020204030204" pitchFamily="34" charset="0"/>
                <a:cs typeface="Calibri" panose="020F0502020204030204" pitchFamily="34" charset="0"/>
              </a:rPr>
              <a:t>over processes and tools</a:t>
            </a:r>
          </a:p>
          <a:p>
            <a:endParaRPr lang="en-US" sz="2000" b="0" i="0" u="none" strike="noStrike" dirty="0">
              <a:solidFill>
                <a:srgbClr val="000000"/>
              </a:solidFill>
              <a:effectLst/>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comprehensive documentation</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contract negotiation</a:t>
            </a:r>
            <a:br>
              <a:rPr lang="en-US" sz="2000" dirty="0">
                <a:solidFill>
                  <a:srgbClr val="000000"/>
                </a:solidFill>
                <a:latin typeface="Calibri" panose="020F0502020204030204" pitchFamily="34" charset="0"/>
                <a:cs typeface="Calibri" panose="020F0502020204030204" pitchFamily="34" charset="0"/>
              </a:rPr>
            </a:br>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over following a plan</a:t>
            </a:r>
            <a:endParaRPr lang="en-US" sz="2000" dirty="0"/>
          </a:p>
        </p:txBody>
      </p:sp>
    </p:spTree>
    <p:extLst>
      <p:ext uri="{BB962C8B-B14F-4D97-AF65-F5344CB8AC3E}">
        <p14:creationId xmlns:p14="http://schemas.microsoft.com/office/powerpoint/2010/main" val="21672653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6CF224-8842-574E-AF02-EE749839C7BD}"/>
              </a:ext>
            </a:extLst>
          </p:cNvPr>
          <p:cNvSpPr>
            <a:spLocks noGrp="1"/>
          </p:cNvSpPr>
          <p:nvPr>
            <p:ph type="title"/>
          </p:nvPr>
        </p:nvSpPr>
        <p:spPr/>
        <p:txBody>
          <a:bodyPr/>
          <a:lstStyle/>
          <a:p>
            <a:r>
              <a:rPr lang="en-US" dirty="0"/>
              <a:t>Agile Practice: Everyone is Responsible for Quality</a:t>
            </a:r>
          </a:p>
        </p:txBody>
      </p:sp>
      <p:sp>
        <p:nvSpPr>
          <p:cNvPr id="3" name="Content Placeholder 2">
            <a:extLst>
              <a:ext uri="{FF2B5EF4-FFF2-40B4-BE49-F238E27FC236}">
                <a16:creationId xmlns:a16="http://schemas.microsoft.com/office/drawing/2014/main" id="{B265F6A2-F63F-C545-A5BD-20FC73843739}"/>
              </a:ext>
            </a:extLst>
          </p:cNvPr>
          <p:cNvSpPr>
            <a:spLocks noGrp="1"/>
          </p:cNvSpPr>
          <p:nvPr>
            <p:ph sz="half" idx="1"/>
          </p:nvPr>
        </p:nvSpPr>
        <p:spPr>
          <a:xfrm>
            <a:off x="838199" y="1825625"/>
            <a:ext cx="10515599" cy="4351338"/>
          </a:xfrm>
        </p:spPr>
        <p:txBody>
          <a:bodyPr>
            <a:normAutofit/>
          </a:bodyPr>
          <a:lstStyle/>
          <a:p>
            <a:r>
              <a:rPr lang="en-US" dirty="0"/>
              <a:t>“Collective ownership”</a:t>
            </a:r>
          </a:p>
          <a:p>
            <a:r>
              <a:rPr lang="en-US" dirty="0"/>
              <a:t>Requirements (user stories) are developed collaboratively with customer, and are </a:t>
            </a:r>
            <a:r>
              <a:rPr lang="en-US" i="1" dirty="0"/>
              <a:t>negotiable </a:t>
            </a:r>
            <a:r>
              <a:rPr lang="en-US" dirty="0"/>
              <a:t>(INVEST qualities)</a:t>
            </a:r>
          </a:p>
          <a:p>
            <a:r>
              <a:rPr lang="en-US" dirty="0"/>
              <a:t>Functional and non-functional correctness is checked </a:t>
            </a:r>
            <a:r>
              <a:rPr lang="en-US" i="1" dirty="0"/>
              <a:t>on the cheap</a:t>
            </a:r>
            <a:r>
              <a:rPr lang="en-US" dirty="0"/>
              <a:t>, and often</a:t>
            </a:r>
          </a:p>
          <a:p>
            <a:r>
              <a:rPr lang="en-US" dirty="0"/>
              <a:t>Developers improve code anywhere in the system if they see the opportunity</a:t>
            </a:r>
          </a:p>
          <a:p>
            <a:r>
              <a:rPr lang="en-US" dirty="0"/>
              <a:t>Many parallels with “Toyota Process System;” a variety of other software processes developed in the 90’s share these basic values</a:t>
            </a:r>
          </a:p>
        </p:txBody>
      </p:sp>
      <p:sp>
        <p:nvSpPr>
          <p:cNvPr id="5" name="Slide Number Placeholder 4">
            <a:extLst>
              <a:ext uri="{FF2B5EF4-FFF2-40B4-BE49-F238E27FC236}">
                <a16:creationId xmlns:a16="http://schemas.microsoft.com/office/drawing/2014/main" id="{9EE9E039-8AF2-094B-9173-FF6C88DDBEB9}"/>
              </a:ext>
            </a:extLst>
          </p:cNvPr>
          <p:cNvSpPr>
            <a:spLocks noGrp="1"/>
          </p:cNvSpPr>
          <p:nvPr>
            <p:ph type="sldNum" sz="quarter" idx="12"/>
          </p:nvPr>
        </p:nvSpPr>
        <p:spPr/>
        <p:txBody>
          <a:bodyPr/>
          <a:lstStyle/>
          <a:p>
            <a:fld id="{20F37917-FD3A-4669-9018-DA04BCDD3D75}" type="slidenum">
              <a:rPr lang="en-US" smtClean="0"/>
              <a:t>13</a:t>
            </a:fld>
            <a:endParaRPr lang="en-US"/>
          </a:p>
        </p:txBody>
      </p:sp>
      <p:sp>
        <p:nvSpPr>
          <p:cNvPr id="7" name="TextBox 6">
            <a:extLst>
              <a:ext uri="{FF2B5EF4-FFF2-40B4-BE49-F238E27FC236}">
                <a16:creationId xmlns:a16="http://schemas.microsoft.com/office/drawing/2014/main" id="{7DEA5C5C-D11D-B94C-8344-27B35A694AA8}"/>
              </a:ext>
            </a:extLst>
          </p:cNvPr>
          <p:cNvSpPr txBox="1"/>
          <p:nvPr/>
        </p:nvSpPr>
        <p:spPr>
          <a:xfrm>
            <a:off x="4961744" y="5396459"/>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26103659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7FFDA5-A991-374D-9882-FA72E7FCEC79}"/>
              </a:ext>
            </a:extLst>
          </p:cNvPr>
          <p:cNvSpPr>
            <a:spLocks noGrp="1"/>
          </p:cNvSpPr>
          <p:nvPr>
            <p:ph type="title"/>
          </p:nvPr>
        </p:nvSpPr>
        <p:spPr/>
        <p:txBody>
          <a:bodyPr/>
          <a:lstStyle/>
          <a:p>
            <a:r>
              <a:rPr lang="en-US" dirty="0"/>
              <a:t>Agile Values Embrace Change</a:t>
            </a:r>
          </a:p>
        </p:txBody>
      </p:sp>
      <p:sp>
        <p:nvSpPr>
          <p:cNvPr id="3" name="Content Placeholder 2">
            <a:extLst>
              <a:ext uri="{FF2B5EF4-FFF2-40B4-BE49-F238E27FC236}">
                <a16:creationId xmlns:a16="http://schemas.microsoft.com/office/drawing/2014/main" id="{4352F479-10FB-014B-A282-6D0DBD50FEEA}"/>
              </a:ext>
            </a:extLst>
          </p:cNvPr>
          <p:cNvSpPr>
            <a:spLocks noGrp="1"/>
          </p:cNvSpPr>
          <p:nvPr>
            <p:ph sz="half" idx="1"/>
          </p:nvPr>
        </p:nvSpPr>
        <p:spPr>
          <a:xfrm>
            <a:off x="838199" y="1825625"/>
            <a:ext cx="9776791" cy="4351338"/>
          </a:xfrm>
        </p:spPr>
        <p:txBody>
          <a:bodyPr>
            <a:normAutofit lnSpcReduction="10000"/>
          </a:bodyPr>
          <a:lstStyle/>
          <a:p>
            <a:pPr marL="0" indent="0">
              <a:buNone/>
            </a:pPr>
            <a:r>
              <a:rPr lang="en-US" dirty="0"/>
              <a:t>Compare to problems in waterfall:</a:t>
            </a:r>
          </a:p>
          <a:p>
            <a:r>
              <a:rPr lang="en-US" dirty="0"/>
              <a:t>Requirements that become obsolete</a:t>
            </a:r>
          </a:p>
          <a:p>
            <a:pPr lvl="1"/>
            <a:r>
              <a:rPr lang="en-US" dirty="0"/>
              <a:t>Don’t make detailed requirements until you need them</a:t>
            </a:r>
          </a:p>
          <a:p>
            <a:r>
              <a:rPr lang="en-US" dirty="0"/>
              <a:t>Elaborate architectural designs never used</a:t>
            </a:r>
          </a:p>
          <a:p>
            <a:pPr lvl="1"/>
            <a:r>
              <a:rPr lang="en-US" dirty="0"/>
              <a:t>Don’t design until you need</a:t>
            </a:r>
          </a:p>
          <a:p>
            <a:r>
              <a:rPr lang="en-US" dirty="0"/>
              <a:t>Code that sits around not integrated and tested in production environment, eventually discarded</a:t>
            </a:r>
          </a:p>
          <a:p>
            <a:pPr lvl="1"/>
            <a:r>
              <a:rPr lang="en-US" dirty="0"/>
              <a:t>Integrate and test continuously</a:t>
            </a:r>
          </a:p>
          <a:p>
            <a:r>
              <a:rPr lang="en-US" dirty="0"/>
              <a:t>Documentation produced per requirements, but never read</a:t>
            </a:r>
          </a:p>
          <a:p>
            <a:pPr lvl="1"/>
            <a:r>
              <a:rPr lang="en-US" dirty="0"/>
              <a:t>Don’t require documentation</a:t>
            </a:r>
          </a:p>
          <a:p>
            <a:endParaRPr lang="en-US" dirty="0"/>
          </a:p>
          <a:p>
            <a:endParaRPr lang="en-US" dirty="0"/>
          </a:p>
        </p:txBody>
      </p:sp>
      <p:sp>
        <p:nvSpPr>
          <p:cNvPr id="5" name="Slide Number Placeholder 4">
            <a:extLst>
              <a:ext uri="{FF2B5EF4-FFF2-40B4-BE49-F238E27FC236}">
                <a16:creationId xmlns:a16="http://schemas.microsoft.com/office/drawing/2014/main" id="{E7564891-6E73-194F-9D78-3CDE8B074FB3}"/>
              </a:ext>
            </a:extLst>
          </p:cNvPr>
          <p:cNvSpPr>
            <a:spLocks noGrp="1"/>
          </p:cNvSpPr>
          <p:nvPr>
            <p:ph type="sldNum" sz="quarter" idx="12"/>
          </p:nvPr>
        </p:nvSpPr>
        <p:spPr/>
        <p:txBody>
          <a:bodyPr/>
          <a:lstStyle/>
          <a:p>
            <a:fld id="{20F37917-FD3A-4669-9018-DA04BCDD3D75}" type="slidenum">
              <a:rPr lang="en-US" smtClean="0"/>
              <a:t>14</a:t>
            </a:fld>
            <a:endParaRPr lang="en-US"/>
          </a:p>
        </p:txBody>
      </p:sp>
      <p:sp>
        <p:nvSpPr>
          <p:cNvPr id="4" name="Rectangle: Rounded Corners 3">
            <a:extLst>
              <a:ext uri="{FF2B5EF4-FFF2-40B4-BE49-F238E27FC236}">
                <a16:creationId xmlns:a16="http://schemas.microsoft.com/office/drawing/2014/main" id="{765CE10A-F251-AEFC-194D-775452383E38}"/>
              </a:ext>
            </a:extLst>
          </p:cNvPr>
          <p:cNvSpPr/>
          <p:nvPr/>
        </p:nvSpPr>
        <p:spPr>
          <a:xfrm>
            <a:off x="5950224" y="5774669"/>
            <a:ext cx="3366053" cy="946806"/>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Or only as much documentation as you really need.</a:t>
            </a:r>
          </a:p>
        </p:txBody>
      </p:sp>
    </p:spTree>
    <p:extLst>
      <p:ext uri="{BB962C8B-B14F-4D97-AF65-F5344CB8AC3E}">
        <p14:creationId xmlns:p14="http://schemas.microsoft.com/office/powerpoint/2010/main" val="1995800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251DD-4AF9-2C4C-852B-91DB5999D363}"/>
              </a:ext>
            </a:extLst>
          </p:cNvPr>
          <p:cNvSpPr>
            <a:spLocks noGrp="1"/>
          </p:cNvSpPr>
          <p:nvPr>
            <p:ph type="title"/>
          </p:nvPr>
        </p:nvSpPr>
        <p:spPr/>
        <p:txBody>
          <a:bodyPr/>
          <a:lstStyle/>
          <a:p>
            <a:r>
              <a:rPr lang="en-US" dirty="0"/>
              <a:t>Agile Processes are Iterative</a:t>
            </a:r>
          </a:p>
        </p:txBody>
      </p:sp>
      <p:sp>
        <p:nvSpPr>
          <p:cNvPr id="4" name="Slide Number Placeholder 3">
            <a:extLst>
              <a:ext uri="{FF2B5EF4-FFF2-40B4-BE49-F238E27FC236}">
                <a16:creationId xmlns:a16="http://schemas.microsoft.com/office/drawing/2014/main" id="{3214BDEE-4FA3-A04D-9F7F-D351E6EBC662}"/>
              </a:ext>
            </a:extLst>
          </p:cNvPr>
          <p:cNvSpPr>
            <a:spLocks noGrp="1"/>
          </p:cNvSpPr>
          <p:nvPr>
            <p:ph type="sldNum" sz="quarter" idx="12"/>
          </p:nvPr>
        </p:nvSpPr>
        <p:spPr/>
        <p:txBody>
          <a:bodyPr/>
          <a:lstStyle/>
          <a:p>
            <a:fld id="{20F37917-FD3A-4669-9018-DA04BCDD3D75}" type="slidenum">
              <a:rPr lang="en-US" smtClean="0"/>
              <a:t>15</a:t>
            </a:fld>
            <a:endParaRPr lang="en-US"/>
          </a:p>
        </p:txBody>
      </p:sp>
      <p:sp>
        <p:nvSpPr>
          <p:cNvPr id="5" name="TextBox 4">
            <a:extLst>
              <a:ext uri="{FF2B5EF4-FFF2-40B4-BE49-F238E27FC236}">
                <a16:creationId xmlns:a16="http://schemas.microsoft.com/office/drawing/2014/main" id="{6B9AAB37-F89A-514C-89CF-4303D92A33FA}"/>
              </a:ext>
            </a:extLst>
          </p:cNvPr>
          <p:cNvSpPr txBox="1"/>
          <p:nvPr/>
        </p:nvSpPr>
        <p:spPr>
          <a:xfrm>
            <a:off x="10375900" y="50927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pic>
        <p:nvPicPr>
          <p:cNvPr id="6" name="image3.png">
            <a:extLst>
              <a:ext uri="{FF2B5EF4-FFF2-40B4-BE49-F238E27FC236}">
                <a16:creationId xmlns:a16="http://schemas.microsoft.com/office/drawing/2014/main" id="{8F0A03C4-E7D8-E94F-9967-4E327A76B041}"/>
              </a:ext>
            </a:extLst>
          </p:cNvPr>
          <p:cNvPicPr/>
          <p:nvPr/>
        </p:nvPicPr>
        <p:blipFill rotWithShape="1">
          <a:blip r:embed="rId3"/>
          <a:srcRect t="17729"/>
          <a:stretch/>
        </p:blipFill>
        <p:spPr>
          <a:xfrm>
            <a:off x="2488297" y="1673189"/>
            <a:ext cx="7498877" cy="2320117"/>
          </a:xfrm>
          <a:prstGeom prst="rect">
            <a:avLst/>
          </a:prstGeom>
          <a:ln/>
        </p:spPr>
      </p:pic>
      <p:grpSp>
        <p:nvGrpSpPr>
          <p:cNvPr id="7" name="Group 3">
            <a:extLst>
              <a:ext uri="{FF2B5EF4-FFF2-40B4-BE49-F238E27FC236}">
                <a16:creationId xmlns:a16="http://schemas.microsoft.com/office/drawing/2014/main" id="{5CBAA1EA-62B3-9D4D-A8B1-751E32BBE95A}"/>
              </a:ext>
            </a:extLst>
          </p:cNvPr>
          <p:cNvGrpSpPr>
            <a:grpSpLocks/>
          </p:cNvGrpSpPr>
          <p:nvPr/>
        </p:nvGrpSpPr>
        <p:grpSpPr bwMode="auto">
          <a:xfrm>
            <a:off x="3295323" y="4003771"/>
            <a:ext cx="5884823" cy="2380242"/>
            <a:chOff x="144" y="1104"/>
            <a:chExt cx="5368" cy="2352"/>
          </a:xfrm>
        </p:grpSpPr>
        <p:sp>
          <p:nvSpPr>
            <p:cNvPr id="8" name="Rectangle 4">
              <a:extLst>
                <a:ext uri="{FF2B5EF4-FFF2-40B4-BE49-F238E27FC236}">
                  <a16:creationId xmlns:a16="http://schemas.microsoft.com/office/drawing/2014/main" id="{CE879BCD-F0CF-E247-9373-54E5E3217ECA}"/>
                </a:ext>
              </a:extLst>
            </p:cNvPr>
            <p:cNvSpPr>
              <a:spLocks noChangeArrowheads="1"/>
            </p:cNvSpPr>
            <p:nvPr/>
          </p:nvSpPr>
          <p:spPr bwMode="auto">
            <a:xfrm>
              <a:off x="144" y="1104"/>
              <a:ext cx="1144" cy="33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Initial Concept</a:t>
              </a:r>
            </a:p>
          </p:txBody>
        </p:sp>
        <p:sp>
          <p:nvSpPr>
            <p:cNvPr id="9" name="Rectangle 5">
              <a:extLst>
                <a:ext uri="{FF2B5EF4-FFF2-40B4-BE49-F238E27FC236}">
                  <a16:creationId xmlns:a16="http://schemas.microsoft.com/office/drawing/2014/main" id="{925F5A18-A5EF-694A-AF19-ABD1352B38CF}"/>
                </a:ext>
              </a:extLst>
            </p:cNvPr>
            <p:cNvSpPr>
              <a:spLocks noChangeArrowheads="1"/>
            </p:cNvSpPr>
            <p:nvPr/>
          </p:nvSpPr>
          <p:spPr bwMode="auto">
            <a:xfrm>
              <a:off x="4272" y="3072"/>
              <a:ext cx="1144" cy="38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Operations</a:t>
              </a:r>
            </a:p>
          </p:txBody>
        </p:sp>
        <p:sp>
          <p:nvSpPr>
            <p:cNvPr id="10" name="Rectangle 6">
              <a:extLst>
                <a:ext uri="{FF2B5EF4-FFF2-40B4-BE49-F238E27FC236}">
                  <a16:creationId xmlns:a16="http://schemas.microsoft.com/office/drawing/2014/main" id="{4651BCFE-F975-0646-B878-B163C8EAAC5E}"/>
                </a:ext>
              </a:extLst>
            </p:cNvPr>
            <p:cNvSpPr>
              <a:spLocks noChangeArrowheads="1"/>
            </p:cNvSpPr>
            <p:nvPr/>
          </p:nvSpPr>
          <p:spPr bwMode="auto">
            <a:xfrm>
              <a:off x="3552" y="2112"/>
              <a:ext cx="1144" cy="720"/>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Acceptance </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Testing</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and Delivery</a:t>
              </a:r>
            </a:p>
          </p:txBody>
        </p:sp>
        <p:sp>
          <p:nvSpPr>
            <p:cNvPr id="11" name="Rectangle 7">
              <a:extLst>
                <a:ext uri="{FF2B5EF4-FFF2-40B4-BE49-F238E27FC236}">
                  <a16:creationId xmlns:a16="http://schemas.microsoft.com/office/drawing/2014/main" id="{224EB165-0624-F141-AED9-57AD5100BFC2}"/>
                </a:ext>
              </a:extLst>
            </p:cNvPr>
            <p:cNvSpPr>
              <a:spLocks noChangeArrowheads="1"/>
            </p:cNvSpPr>
            <p:nvPr/>
          </p:nvSpPr>
          <p:spPr bwMode="auto">
            <a:xfrm>
              <a:off x="912" y="1632"/>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Requirements </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and Iteration</a:t>
              </a:r>
            </a:p>
            <a:p>
              <a:pPr algn="ctr" eaLnBrk="0" hangingPunct="0"/>
              <a:r>
                <a:rPr lang="en-US" altLang="en-US" sz="1200" dirty="0">
                  <a:latin typeface="Verdana" panose="020B0604030504040204" pitchFamily="34" charset="0"/>
                  <a:ea typeface="Verdana" panose="020B0604030504040204" pitchFamily="34" charset="0"/>
                  <a:cs typeface="Verdana" panose="020B0604030504040204" pitchFamily="34" charset="0"/>
                </a:rPr>
                <a:t>Planning</a:t>
              </a:r>
            </a:p>
          </p:txBody>
        </p:sp>
        <p:sp>
          <p:nvSpPr>
            <p:cNvPr id="12" name="Line 8">
              <a:extLst>
                <a:ext uri="{FF2B5EF4-FFF2-40B4-BE49-F238E27FC236}">
                  <a16:creationId xmlns:a16="http://schemas.microsoft.com/office/drawing/2014/main" id="{3BC68FFB-F066-6342-8CF8-5BF0436FEF02}"/>
                </a:ext>
              </a:extLst>
            </p:cNvPr>
            <p:cNvSpPr>
              <a:spLocks noChangeShapeType="1"/>
            </p:cNvSpPr>
            <p:nvPr/>
          </p:nvSpPr>
          <p:spPr bwMode="auto">
            <a:xfrm>
              <a:off x="2064" y="2064"/>
              <a:ext cx="192"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3" name="Freeform 9">
              <a:extLst>
                <a:ext uri="{FF2B5EF4-FFF2-40B4-BE49-F238E27FC236}">
                  <a16:creationId xmlns:a16="http://schemas.microsoft.com/office/drawing/2014/main" id="{D13D0C33-46BD-4C4D-9E73-BCB5967D3C28}"/>
                </a:ext>
              </a:extLst>
            </p:cNvPr>
            <p:cNvSpPr>
              <a:spLocks/>
            </p:cNvSpPr>
            <p:nvPr/>
          </p:nvSpPr>
          <p:spPr bwMode="auto">
            <a:xfrm>
              <a:off x="4704" y="2400"/>
              <a:ext cx="288" cy="672"/>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4" name="Rectangle 10">
              <a:extLst>
                <a:ext uri="{FF2B5EF4-FFF2-40B4-BE49-F238E27FC236}">
                  <a16:creationId xmlns:a16="http://schemas.microsoft.com/office/drawing/2014/main" id="{23E42363-2C2D-6143-BA35-2FE8D114C9F1}"/>
                </a:ext>
              </a:extLst>
            </p:cNvPr>
            <p:cNvSpPr>
              <a:spLocks noChangeArrowheads="1"/>
            </p:cNvSpPr>
            <p:nvPr/>
          </p:nvSpPr>
          <p:spPr bwMode="auto">
            <a:xfrm>
              <a:off x="4368" y="15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Next Iteration</a:t>
              </a:r>
            </a:p>
          </p:txBody>
        </p:sp>
        <p:sp>
          <p:nvSpPr>
            <p:cNvPr id="15" name="Line 11">
              <a:extLst>
                <a:ext uri="{FF2B5EF4-FFF2-40B4-BE49-F238E27FC236}">
                  <a16:creationId xmlns:a16="http://schemas.microsoft.com/office/drawing/2014/main" id="{2AEC396C-1425-7E4E-9F74-8C99AEB76915}"/>
                </a:ext>
              </a:extLst>
            </p:cNvPr>
            <p:cNvSpPr>
              <a:spLocks noChangeShapeType="1"/>
            </p:cNvSpPr>
            <p:nvPr/>
          </p:nvSpPr>
          <p:spPr bwMode="auto">
            <a:xfrm flipV="1">
              <a:off x="5280" y="1920"/>
              <a:ext cx="0" cy="1152"/>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6" name="Line 12">
              <a:extLst>
                <a:ext uri="{FF2B5EF4-FFF2-40B4-BE49-F238E27FC236}">
                  <a16:creationId xmlns:a16="http://schemas.microsoft.com/office/drawing/2014/main" id="{B89CDFAE-8C9F-F64D-9B61-148B571406ED}"/>
                </a:ext>
              </a:extLst>
            </p:cNvPr>
            <p:cNvSpPr>
              <a:spLocks noChangeShapeType="1"/>
            </p:cNvSpPr>
            <p:nvPr/>
          </p:nvSpPr>
          <p:spPr bwMode="auto">
            <a:xfrm flipH="1">
              <a:off x="2064" y="1728"/>
              <a:ext cx="2304" cy="0"/>
            </a:xfrm>
            <a:prstGeom prst="line">
              <a:avLst/>
            </a:prstGeom>
            <a:noFill/>
            <a:ln w="12700">
              <a:solidFill>
                <a:schemeClr val="tx1"/>
              </a:solidFill>
              <a:prstDash val="dash"/>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7" name="Rectangle 13">
              <a:extLst>
                <a:ext uri="{FF2B5EF4-FFF2-40B4-BE49-F238E27FC236}">
                  <a16:creationId xmlns:a16="http://schemas.microsoft.com/office/drawing/2014/main" id="{45A22E81-C919-7F4E-9A64-BC79FBA9E38C}"/>
                </a:ext>
              </a:extLst>
            </p:cNvPr>
            <p:cNvSpPr>
              <a:spLocks noChangeArrowheads="1"/>
            </p:cNvSpPr>
            <p:nvPr/>
          </p:nvSpPr>
          <p:spPr bwMode="auto">
            <a:xfrm>
              <a:off x="2256" y="1920"/>
              <a:ext cx="1144" cy="672"/>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Design and</a:t>
              </a:r>
            </a:p>
            <a:p>
              <a:pPr algn="ctr" eaLnBrk="0" hangingPunct="0"/>
              <a:r>
                <a:rPr lang="en-US" altLang="en-US" sz="1200">
                  <a:latin typeface="Verdana" panose="020B0604030504040204" pitchFamily="34" charset="0"/>
                  <a:ea typeface="Verdana" panose="020B0604030504040204" pitchFamily="34" charset="0"/>
                  <a:cs typeface="Verdana" panose="020B0604030504040204" pitchFamily="34" charset="0"/>
                </a:rPr>
                <a:t>Implement </a:t>
              </a:r>
            </a:p>
          </p:txBody>
        </p:sp>
        <p:sp>
          <p:nvSpPr>
            <p:cNvPr id="18" name="Freeform 14">
              <a:extLst>
                <a:ext uri="{FF2B5EF4-FFF2-40B4-BE49-F238E27FC236}">
                  <a16:creationId xmlns:a16="http://schemas.microsoft.com/office/drawing/2014/main" id="{CBFC12AC-28DE-A341-A36D-25D5F8C5E220}"/>
                </a:ext>
              </a:extLst>
            </p:cNvPr>
            <p:cNvSpPr>
              <a:spLocks/>
            </p:cNvSpPr>
            <p:nvPr/>
          </p:nvSpPr>
          <p:spPr bwMode="auto">
            <a:xfrm>
              <a:off x="1288" y="1248"/>
              <a:ext cx="296" cy="336"/>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sp>
          <p:nvSpPr>
            <p:cNvPr id="19" name="Line 15">
              <a:extLst>
                <a:ext uri="{FF2B5EF4-FFF2-40B4-BE49-F238E27FC236}">
                  <a16:creationId xmlns:a16="http://schemas.microsoft.com/office/drawing/2014/main" id="{C32DB3BA-6FC0-E34E-8246-E31EBA0121F7}"/>
                </a:ext>
              </a:extLst>
            </p:cNvPr>
            <p:cNvSpPr>
              <a:spLocks noChangeShapeType="1"/>
            </p:cNvSpPr>
            <p:nvPr/>
          </p:nvSpPr>
          <p:spPr bwMode="auto">
            <a:xfrm>
              <a:off x="3408" y="2208"/>
              <a:ext cx="144" cy="0"/>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200">
                <a:latin typeface="Verdana" panose="020B0604030504040204" pitchFamily="34" charset="0"/>
                <a:ea typeface="Verdana" panose="020B0604030504040204" pitchFamily="34" charset="0"/>
                <a:cs typeface="Verdana" panose="020B0604030504040204" pitchFamily="34" charset="0"/>
              </a:endParaRPr>
            </a:p>
          </p:txBody>
        </p:sp>
      </p:grpSp>
      <p:sp>
        <p:nvSpPr>
          <p:cNvPr id="20" name="TextBox 19">
            <a:extLst>
              <a:ext uri="{FF2B5EF4-FFF2-40B4-BE49-F238E27FC236}">
                <a16:creationId xmlns:a16="http://schemas.microsoft.com/office/drawing/2014/main" id="{7C9595E7-A9BD-CC45-A57F-54961C3FB3AB}"/>
              </a:ext>
            </a:extLst>
          </p:cNvPr>
          <p:cNvSpPr txBox="1"/>
          <p:nvPr/>
        </p:nvSpPr>
        <p:spPr>
          <a:xfrm>
            <a:off x="696901" y="2249569"/>
            <a:ext cx="914400"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Agile Process Model</a:t>
            </a:r>
          </a:p>
        </p:txBody>
      </p:sp>
      <p:sp>
        <p:nvSpPr>
          <p:cNvPr id="21" name="TextBox 20">
            <a:extLst>
              <a:ext uri="{FF2B5EF4-FFF2-40B4-BE49-F238E27FC236}">
                <a16:creationId xmlns:a16="http://schemas.microsoft.com/office/drawing/2014/main" id="{DE73D221-69F4-9443-BFC5-21B84AFD54DD}"/>
              </a:ext>
            </a:extLst>
          </p:cNvPr>
          <p:cNvSpPr txBox="1"/>
          <p:nvPr/>
        </p:nvSpPr>
        <p:spPr>
          <a:xfrm>
            <a:off x="734305" y="3963745"/>
            <a:ext cx="2547863" cy="914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Iterative Waterfall Model</a:t>
            </a:r>
          </a:p>
        </p:txBody>
      </p:sp>
      <p:sp>
        <p:nvSpPr>
          <p:cNvPr id="23" name="Content Placeholder 8">
            <a:extLst>
              <a:ext uri="{FF2B5EF4-FFF2-40B4-BE49-F238E27FC236}">
                <a16:creationId xmlns:a16="http://schemas.microsoft.com/office/drawing/2014/main" id="{5C0ABB51-FA97-2C18-8708-DB60F3B2B228}"/>
              </a:ext>
            </a:extLst>
          </p:cNvPr>
          <p:cNvSpPr>
            <a:spLocks noGrp="1"/>
          </p:cNvSpPr>
          <p:nvPr>
            <p:ph sz="half" idx="1"/>
          </p:nvPr>
        </p:nvSpPr>
        <p:spPr>
          <a:xfrm>
            <a:off x="838200" y="6189707"/>
            <a:ext cx="6581931" cy="521596"/>
          </a:xfrm>
        </p:spPr>
        <p:txBody>
          <a:bodyPr>
            <a:normAutofit/>
          </a:bodyPr>
          <a:lstStyle/>
          <a:p>
            <a:pPr marL="0" indent="0">
              <a:buNone/>
            </a:pPr>
            <a:r>
              <a:rPr lang="en-US" dirty="0">
                <a:solidFill>
                  <a:srgbClr val="FF0000"/>
                </a:solidFill>
              </a:rPr>
              <a:t>Key Idea</a:t>
            </a:r>
            <a:r>
              <a:rPr lang="en-US" dirty="0"/>
              <a:t>: Small Continuous Releases</a:t>
            </a:r>
          </a:p>
        </p:txBody>
      </p:sp>
    </p:spTree>
    <p:extLst>
      <p:ext uri="{BB962C8B-B14F-4D97-AF65-F5344CB8AC3E}">
        <p14:creationId xmlns:p14="http://schemas.microsoft.com/office/powerpoint/2010/main" val="15317313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E8CE0-FD58-1845-9207-34DA812A39F6}"/>
              </a:ext>
            </a:extLst>
          </p:cNvPr>
          <p:cNvSpPr>
            <a:spLocks noGrp="1"/>
          </p:cNvSpPr>
          <p:nvPr>
            <p:ph type="title"/>
          </p:nvPr>
        </p:nvSpPr>
        <p:spPr/>
        <p:txBody>
          <a:bodyPr/>
          <a:lstStyle/>
          <a:p>
            <a:r>
              <a:rPr lang="en-US" dirty="0"/>
              <a:t>Agile Processes Reduce Risk by Time Boxing</a:t>
            </a:r>
          </a:p>
        </p:txBody>
      </p:sp>
      <p:sp>
        <p:nvSpPr>
          <p:cNvPr id="9" name="Content Placeholder 8">
            <a:extLst>
              <a:ext uri="{FF2B5EF4-FFF2-40B4-BE49-F238E27FC236}">
                <a16:creationId xmlns:a16="http://schemas.microsoft.com/office/drawing/2014/main" id="{CC008FE5-F293-1241-954C-445EAAB7BD7F}"/>
              </a:ext>
            </a:extLst>
          </p:cNvPr>
          <p:cNvSpPr>
            <a:spLocks noGrp="1"/>
          </p:cNvSpPr>
          <p:nvPr>
            <p:ph sz="half" idx="1"/>
          </p:nvPr>
        </p:nvSpPr>
        <p:spPr>
          <a:xfrm>
            <a:off x="838199" y="1825625"/>
            <a:ext cx="6581931" cy="4351338"/>
          </a:xfrm>
        </p:spPr>
        <p:txBody>
          <a:bodyPr>
            <a:normAutofit/>
          </a:bodyPr>
          <a:lstStyle/>
          <a:p>
            <a:r>
              <a:rPr lang="en-US" dirty="0"/>
              <a:t>Each “iteration” is called a “sprint”</a:t>
            </a:r>
          </a:p>
          <a:p>
            <a:r>
              <a:rPr lang="en-US" dirty="0"/>
              <a:t>Each sprint has a fixed duration</a:t>
            </a:r>
          </a:p>
          <a:p>
            <a:r>
              <a:rPr lang="en-US" dirty="0"/>
              <a:t>Scope of features in a sprint is determined by the team</a:t>
            </a:r>
          </a:p>
          <a:p>
            <a:r>
              <a:rPr lang="en-US" dirty="0"/>
              <a:t>Key insight: planning might be a guess at first, but gets better with time</a:t>
            </a:r>
          </a:p>
          <a:p>
            <a:r>
              <a:rPr lang="en-US" dirty="0"/>
              <a:t>More on agile planning &amp; estimation in </a:t>
            </a:r>
            <a:r>
              <a:rPr lang="en-US"/>
              <a:t>Module 6.2</a:t>
            </a:r>
            <a:endParaRPr lang="en-US" dirty="0"/>
          </a:p>
        </p:txBody>
      </p:sp>
      <p:sp>
        <p:nvSpPr>
          <p:cNvPr id="4" name="Slide Number Placeholder 3">
            <a:extLst>
              <a:ext uri="{FF2B5EF4-FFF2-40B4-BE49-F238E27FC236}">
                <a16:creationId xmlns:a16="http://schemas.microsoft.com/office/drawing/2014/main" id="{30FE5DCD-7CB4-0C4C-8D4A-7D54A504A4F8}"/>
              </a:ext>
            </a:extLst>
          </p:cNvPr>
          <p:cNvSpPr>
            <a:spLocks noGrp="1"/>
          </p:cNvSpPr>
          <p:nvPr>
            <p:ph type="sldNum" sz="quarter" idx="12"/>
          </p:nvPr>
        </p:nvSpPr>
        <p:spPr/>
        <p:txBody>
          <a:bodyPr/>
          <a:lstStyle/>
          <a:p>
            <a:fld id="{20F37917-FD3A-4669-9018-DA04BCDD3D75}" type="slidenum">
              <a:rPr lang="en-US" smtClean="0"/>
              <a:t>16</a:t>
            </a:fld>
            <a:endParaRPr lang="en-US"/>
          </a:p>
        </p:txBody>
      </p:sp>
      <p:pic>
        <p:nvPicPr>
          <p:cNvPr id="6" name="image5.png">
            <a:extLst>
              <a:ext uri="{FF2B5EF4-FFF2-40B4-BE49-F238E27FC236}">
                <a16:creationId xmlns:a16="http://schemas.microsoft.com/office/drawing/2014/main" id="{C0793C3C-46EA-3744-9F63-08AFF75F57AD}"/>
              </a:ext>
            </a:extLst>
          </p:cNvPr>
          <p:cNvPicPr/>
          <p:nvPr/>
        </p:nvPicPr>
        <p:blipFill>
          <a:blip r:embed="rId3"/>
          <a:srcRect/>
          <a:stretch>
            <a:fillRect/>
          </a:stretch>
        </p:blipFill>
        <p:spPr>
          <a:xfrm>
            <a:off x="8467725" y="2257425"/>
            <a:ext cx="2886075" cy="2343150"/>
          </a:xfrm>
          <a:prstGeom prst="rect">
            <a:avLst/>
          </a:prstGeom>
          <a:ln/>
        </p:spPr>
      </p:pic>
    </p:spTree>
    <p:extLst>
      <p:ext uri="{BB962C8B-B14F-4D97-AF65-F5344CB8AC3E}">
        <p14:creationId xmlns:p14="http://schemas.microsoft.com/office/powerpoint/2010/main" val="31116651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DD0A7D-BFAD-2F4E-B4CB-D664E6D125A1}"/>
              </a:ext>
            </a:extLst>
          </p:cNvPr>
          <p:cNvSpPr>
            <a:spLocks noGrp="1"/>
          </p:cNvSpPr>
          <p:nvPr>
            <p:ph type="title"/>
          </p:nvPr>
        </p:nvSpPr>
        <p:spPr/>
        <p:txBody>
          <a:bodyPr/>
          <a:lstStyle/>
          <a:p>
            <a:r>
              <a:rPr lang="en-US" dirty="0"/>
              <a:t>Example Agile Process: XP</a:t>
            </a:r>
          </a:p>
        </p:txBody>
      </p:sp>
      <p:sp>
        <p:nvSpPr>
          <p:cNvPr id="5" name="Slide Number Placeholder 4">
            <a:extLst>
              <a:ext uri="{FF2B5EF4-FFF2-40B4-BE49-F238E27FC236}">
                <a16:creationId xmlns:a16="http://schemas.microsoft.com/office/drawing/2014/main" id="{124D77CF-D8D9-6F4A-A297-B3AAB3F767E3}"/>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6" name="TextBox 5">
            <a:extLst>
              <a:ext uri="{FF2B5EF4-FFF2-40B4-BE49-F238E27FC236}">
                <a16:creationId xmlns:a16="http://schemas.microsoft.com/office/drawing/2014/main" id="{40214657-C484-6A42-81F9-9452ABFAC766}"/>
              </a:ext>
            </a:extLst>
          </p:cNvPr>
          <p:cNvSpPr txBox="1"/>
          <p:nvPr/>
        </p:nvSpPr>
        <p:spPr>
          <a:xfrm>
            <a:off x="1612900" y="2160538"/>
            <a:ext cx="6096000" cy="230832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"The development of a piece of software changes its own requirements. As soon as the customers see the first release, they learn what they want in the second release...or what they really wanted in the first. And it's valuable learning, because it couldn't have possibly taken place based on speculation. It is learning that can only come from experience. But customers can't get there alone. They need people who can program, not as guides, but as companions." </a:t>
            </a:r>
            <a:endParaRPr lang="en-US" dirty="0"/>
          </a:p>
        </p:txBody>
      </p:sp>
      <p:sp>
        <p:nvSpPr>
          <p:cNvPr id="8" name="TextBox 7">
            <a:extLst>
              <a:ext uri="{FF2B5EF4-FFF2-40B4-BE49-F238E27FC236}">
                <a16:creationId xmlns:a16="http://schemas.microsoft.com/office/drawing/2014/main" id="{F8402789-D7E6-D541-B5EC-947F2326176A}"/>
              </a:ext>
            </a:extLst>
          </p:cNvPr>
          <p:cNvSpPr txBox="1"/>
          <p:nvPr/>
        </p:nvSpPr>
        <p:spPr>
          <a:xfrm>
            <a:off x="5245100" y="4468862"/>
            <a:ext cx="2717800"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1800" b="0" i="0" u="none" strike="noStrike" kern="1200" dirty="0">
                <a:solidFill>
                  <a:schemeClr val="tx1"/>
                </a:solidFill>
                <a:effectLst/>
                <a:latin typeface="+mn-lt"/>
                <a:ea typeface="+mn-ea"/>
                <a:cs typeface="+mn-cs"/>
              </a:rPr>
              <a:t>- Kent Beck, in “</a:t>
            </a:r>
            <a:r>
              <a:rPr lang="en-US" sz="1800" b="0" i="0" u="none" strike="noStrike" kern="1200" dirty="0" err="1">
                <a:solidFill>
                  <a:schemeClr val="tx1"/>
                </a:solidFill>
                <a:effectLst/>
                <a:latin typeface="+mn-lt"/>
                <a:ea typeface="+mn-ea"/>
                <a:cs typeface="+mn-cs"/>
              </a:rPr>
              <a:t>eXtreme</a:t>
            </a:r>
            <a:r>
              <a:rPr lang="en-US" sz="1800" b="0" i="0" u="none" strike="noStrike" kern="1200" dirty="0">
                <a:solidFill>
                  <a:schemeClr val="tx1"/>
                </a:solidFill>
                <a:effectLst/>
                <a:latin typeface="+mn-lt"/>
                <a:ea typeface="+mn-ea"/>
                <a:cs typeface="+mn-cs"/>
              </a:rPr>
              <a:t> Programming </a:t>
            </a:r>
            <a:r>
              <a:rPr lang="en-US" sz="1800" b="0" i="0" u="none" strike="noStrike" kern="1200" dirty="0" err="1">
                <a:solidFill>
                  <a:schemeClr val="tx1"/>
                </a:solidFill>
                <a:effectLst/>
                <a:latin typeface="+mn-lt"/>
                <a:ea typeface="+mn-ea"/>
                <a:cs typeface="+mn-cs"/>
              </a:rPr>
              <a:t>eXplained</a:t>
            </a:r>
            <a:r>
              <a:rPr lang="en-US" sz="1800" b="0" i="0" u="none" strike="noStrike" kern="1200" dirty="0">
                <a:solidFill>
                  <a:schemeClr val="tx1"/>
                </a:solidFill>
                <a:effectLst/>
                <a:latin typeface="+mn-lt"/>
                <a:ea typeface="+mn-ea"/>
                <a:cs typeface="+mn-cs"/>
              </a:rPr>
              <a:t>”</a:t>
            </a:r>
            <a:endParaRPr lang="en-US" dirty="0"/>
          </a:p>
        </p:txBody>
      </p:sp>
      <p:pic>
        <p:nvPicPr>
          <p:cNvPr id="1026" name="Picture 2">
            <a:extLst>
              <a:ext uri="{FF2B5EF4-FFF2-40B4-BE49-F238E27FC236}">
                <a16:creationId xmlns:a16="http://schemas.microsoft.com/office/drawing/2014/main" id="{75BE52E5-541B-B143-8836-622CE8B7E7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9300" y="1726814"/>
            <a:ext cx="3252787" cy="49184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999035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165DC-363E-044E-9BD4-C57138090679}"/>
              </a:ext>
            </a:extLst>
          </p:cNvPr>
          <p:cNvSpPr>
            <a:spLocks noGrp="1"/>
          </p:cNvSpPr>
          <p:nvPr>
            <p:ph type="title"/>
          </p:nvPr>
        </p:nvSpPr>
        <p:spPr/>
        <p:txBody>
          <a:bodyPr/>
          <a:lstStyle/>
          <a:p>
            <a:r>
              <a:rPr lang="en-US" dirty="0"/>
              <a:t>Agile Practice: Test Driven Development (TDD)</a:t>
            </a:r>
          </a:p>
        </p:txBody>
      </p:sp>
      <p:sp>
        <p:nvSpPr>
          <p:cNvPr id="5" name="Slide Number Placeholder 4">
            <a:extLst>
              <a:ext uri="{FF2B5EF4-FFF2-40B4-BE49-F238E27FC236}">
                <a16:creationId xmlns:a16="http://schemas.microsoft.com/office/drawing/2014/main" id="{478585A1-5C26-B64A-84C2-80B6FF14C874}"/>
              </a:ext>
            </a:extLst>
          </p:cNvPr>
          <p:cNvSpPr>
            <a:spLocks noGrp="1"/>
          </p:cNvSpPr>
          <p:nvPr>
            <p:ph type="sldNum" sz="quarter" idx="12"/>
          </p:nvPr>
        </p:nvSpPr>
        <p:spPr/>
        <p:txBody>
          <a:bodyPr/>
          <a:lstStyle/>
          <a:p>
            <a:fld id="{20F37917-FD3A-4669-9018-DA04BCDD3D75}" type="slidenum">
              <a:rPr lang="en-US" smtClean="0"/>
              <a:t>18</a:t>
            </a:fld>
            <a:endParaRPr lang="en-US" dirty="0"/>
          </a:p>
        </p:txBody>
      </p:sp>
      <p:sp>
        <p:nvSpPr>
          <p:cNvPr id="26" name="Rectangle 25">
            <a:extLst>
              <a:ext uri="{FF2B5EF4-FFF2-40B4-BE49-F238E27FC236}">
                <a16:creationId xmlns:a16="http://schemas.microsoft.com/office/drawing/2014/main" id="{0A327EB1-E262-0042-A1C5-3CAB460989E5}"/>
              </a:ext>
            </a:extLst>
          </p:cNvPr>
          <p:cNvSpPr/>
          <p:nvPr/>
        </p:nvSpPr>
        <p:spPr>
          <a:xfrm>
            <a:off x="3745046" y="1768684"/>
            <a:ext cx="1678898" cy="985603"/>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User story &amp; conditions of satisfaction</a:t>
            </a:r>
          </a:p>
        </p:txBody>
      </p:sp>
      <p:sp>
        <p:nvSpPr>
          <p:cNvPr id="27" name="Rounded Rectangle 26">
            <a:extLst>
              <a:ext uri="{FF2B5EF4-FFF2-40B4-BE49-F238E27FC236}">
                <a16:creationId xmlns:a16="http://schemas.microsoft.com/office/drawing/2014/main" id="{F73BF0B2-739B-A547-B618-E2582CFA95DD}"/>
              </a:ext>
            </a:extLst>
          </p:cNvPr>
          <p:cNvSpPr/>
          <p:nvPr/>
        </p:nvSpPr>
        <p:spPr>
          <a:xfrm>
            <a:off x="1828800" y="1994427"/>
            <a:ext cx="1528996"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1. Start here</a:t>
            </a:r>
          </a:p>
        </p:txBody>
      </p:sp>
      <p:sp>
        <p:nvSpPr>
          <p:cNvPr id="31" name="Rounded Rectangle 30">
            <a:extLst>
              <a:ext uri="{FF2B5EF4-FFF2-40B4-BE49-F238E27FC236}">
                <a16:creationId xmlns:a16="http://schemas.microsoft.com/office/drawing/2014/main" id="{D7F5637E-8C5B-DF43-97A8-019657A0390E}"/>
              </a:ext>
            </a:extLst>
          </p:cNvPr>
          <p:cNvSpPr/>
          <p:nvPr/>
        </p:nvSpPr>
        <p:spPr>
          <a:xfrm>
            <a:off x="6263391" y="2397102"/>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2. Write a test</a:t>
            </a:r>
          </a:p>
        </p:txBody>
      </p:sp>
      <p:sp>
        <p:nvSpPr>
          <p:cNvPr id="32" name="Rounded Rectangle 31">
            <a:extLst>
              <a:ext uri="{FF2B5EF4-FFF2-40B4-BE49-F238E27FC236}">
                <a16:creationId xmlns:a16="http://schemas.microsoft.com/office/drawing/2014/main" id="{773C88BD-BB29-9C47-B63A-D658B23C5CCF}"/>
              </a:ext>
            </a:extLst>
          </p:cNvPr>
          <p:cNvSpPr/>
          <p:nvPr/>
        </p:nvSpPr>
        <p:spPr>
          <a:xfrm>
            <a:off x="8377006" y="3978364"/>
            <a:ext cx="1678898"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3. Write code</a:t>
            </a:r>
          </a:p>
        </p:txBody>
      </p:sp>
      <p:sp>
        <p:nvSpPr>
          <p:cNvPr id="33" name="Rounded Rectangle 32">
            <a:extLst>
              <a:ext uri="{FF2B5EF4-FFF2-40B4-BE49-F238E27FC236}">
                <a16:creationId xmlns:a16="http://schemas.microsoft.com/office/drawing/2014/main" id="{69054FFA-E95D-2E43-B90C-0A701D5E6D0E}"/>
              </a:ext>
            </a:extLst>
          </p:cNvPr>
          <p:cNvSpPr/>
          <p:nvPr/>
        </p:nvSpPr>
        <p:spPr>
          <a:xfrm>
            <a:off x="6718092" y="6086753"/>
            <a:ext cx="197370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4. Refactor design</a:t>
            </a:r>
          </a:p>
        </p:txBody>
      </p:sp>
      <p:sp>
        <p:nvSpPr>
          <p:cNvPr id="34" name="Rounded Rectangle 33">
            <a:extLst>
              <a:ext uri="{FF2B5EF4-FFF2-40B4-BE49-F238E27FC236}">
                <a16:creationId xmlns:a16="http://schemas.microsoft.com/office/drawing/2014/main" id="{C72BB713-2D7B-E542-8870-5D540B68AA93}"/>
              </a:ext>
            </a:extLst>
          </p:cNvPr>
          <p:cNvSpPr/>
          <p:nvPr/>
        </p:nvSpPr>
        <p:spPr>
          <a:xfrm>
            <a:off x="2730712" y="4007047"/>
            <a:ext cx="1528995" cy="569627"/>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rPr>
              <a:t>5. Strengthen Test</a:t>
            </a:r>
          </a:p>
        </p:txBody>
      </p:sp>
      <p:sp>
        <p:nvSpPr>
          <p:cNvPr id="28" name="Oval 27">
            <a:extLst>
              <a:ext uri="{FF2B5EF4-FFF2-40B4-BE49-F238E27FC236}">
                <a16:creationId xmlns:a16="http://schemas.microsoft.com/office/drawing/2014/main" id="{400D6736-7A12-EA4D-BED5-85059CBCAD34}"/>
              </a:ext>
            </a:extLst>
          </p:cNvPr>
          <p:cNvSpPr/>
          <p:nvPr/>
        </p:nvSpPr>
        <p:spPr>
          <a:xfrm>
            <a:off x="5454550" y="3048975"/>
            <a:ext cx="1214203" cy="1214203"/>
          </a:xfrm>
          <a:prstGeom prst="ellipse">
            <a:avLst/>
          </a:prstGeom>
          <a:solidFill>
            <a:srgbClr val="C0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2"/>
                </a:solidFill>
              </a:rPr>
              <a:t>Failing Test</a:t>
            </a:r>
          </a:p>
        </p:txBody>
      </p:sp>
      <p:sp>
        <p:nvSpPr>
          <p:cNvPr id="36" name="Oval 35">
            <a:extLst>
              <a:ext uri="{FF2B5EF4-FFF2-40B4-BE49-F238E27FC236}">
                <a16:creationId xmlns:a16="http://schemas.microsoft.com/office/drawing/2014/main" id="{5EC28E44-27D7-2C4C-939F-1AEE36AF6850}"/>
              </a:ext>
            </a:extLst>
          </p:cNvPr>
          <p:cNvSpPr/>
          <p:nvPr/>
        </p:nvSpPr>
        <p:spPr>
          <a:xfrm>
            <a:off x="7102840" y="4278394"/>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a:t>
            </a:r>
          </a:p>
        </p:txBody>
      </p:sp>
      <p:sp>
        <p:nvSpPr>
          <p:cNvPr id="37" name="Oval 36">
            <a:extLst>
              <a:ext uri="{FF2B5EF4-FFF2-40B4-BE49-F238E27FC236}">
                <a16:creationId xmlns:a16="http://schemas.microsoft.com/office/drawing/2014/main" id="{56E26CEF-BAB3-2D48-9775-1BF46CAE5A60}"/>
              </a:ext>
            </a:extLst>
          </p:cNvPr>
          <p:cNvSpPr/>
          <p:nvPr/>
        </p:nvSpPr>
        <p:spPr>
          <a:xfrm>
            <a:off x="4903663" y="5435833"/>
            <a:ext cx="1260424" cy="1260424"/>
          </a:xfrm>
          <a:prstGeom prst="ellipse">
            <a:avLst/>
          </a:prstGeom>
          <a:solidFill>
            <a:schemeClr val="accent6"/>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Passing Test, better design</a:t>
            </a:r>
          </a:p>
        </p:txBody>
      </p:sp>
      <p:cxnSp>
        <p:nvCxnSpPr>
          <p:cNvPr id="35" name="Curved Connector 34">
            <a:extLst>
              <a:ext uri="{FF2B5EF4-FFF2-40B4-BE49-F238E27FC236}">
                <a16:creationId xmlns:a16="http://schemas.microsoft.com/office/drawing/2014/main" id="{20343F95-865E-5D44-B937-4A7B8F17D852}"/>
              </a:ext>
            </a:extLst>
          </p:cNvPr>
          <p:cNvCxnSpPr>
            <a:cxnSpLocks/>
            <a:stCxn id="26" idx="3"/>
            <a:endCxn id="28" idx="0"/>
          </p:cNvCxnSpPr>
          <p:nvPr/>
        </p:nvCxnSpPr>
        <p:spPr>
          <a:xfrm>
            <a:off x="5423944" y="2261486"/>
            <a:ext cx="637708" cy="787489"/>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Curved Connector 42">
            <a:extLst>
              <a:ext uri="{FF2B5EF4-FFF2-40B4-BE49-F238E27FC236}">
                <a16:creationId xmlns:a16="http://schemas.microsoft.com/office/drawing/2014/main" id="{57256352-BE26-BA45-84E1-4674919B8B5B}"/>
              </a:ext>
            </a:extLst>
          </p:cNvPr>
          <p:cNvCxnSpPr>
            <a:cxnSpLocks/>
            <a:stCxn id="36" idx="4"/>
            <a:endCxn id="37" idx="6"/>
          </p:cNvCxnSpPr>
          <p:nvPr/>
        </p:nvCxnSpPr>
        <p:spPr>
          <a:xfrm rot="5400000">
            <a:off x="6684957" y="5017949"/>
            <a:ext cx="527227" cy="1568965"/>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urved Connector 43">
            <a:extLst>
              <a:ext uri="{FF2B5EF4-FFF2-40B4-BE49-F238E27FC236}">
                <a16:creationId xmlns:a16="http://schemas.microsoft.com/office/drawing/2014/main" id="{C6EC718E-2946-9042-AE5E-64AEB8C6E0D9}"/>
              </a:ext>
            </a:extLst>
          </p:cNvPr>
          <p:cNvCxnSpPr>
            <a:cxnSpLocks/>
            <a:stCxn id="28" idx="6"/>
            <a:endCxn id="36" idx="0"/>
          </p:cNvCxnSpPr>
          <p:nvPr/>
        </p:nvCxnSpPr>
        <p:spPr>
          <a:xfrm>
            <a:off x="6668753" y="3656077"/>
            <a:ext cx="1064299" cy="622317"/>
          </a:xfrm>
          <a:prstGeom prst="curvedConnector2">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Curved Connector 57">
            <a:extLst>
              <a:ext uri="{FF2B5EF4-FFF2-40B4-BE49-F238E27FC236}">
                <a16:creationId xmlns:a16="http://schemas.microsoft.com/office/drawing/2014/main" id="{6A68BA44-F471-BA40-8F22-36E746A5EC75}"/>
              </a:ext>
            </a:extLst>
          </p:cNvPr>
          <p:cNvCxnSpPr>
            <a:cxnSpLocks/>
            <a:stCxn id="37" idx="2"/>
            <a:endCxn id="28" idx="2"/>
          </p:cNvCxnSpPr>
          <p:nvPr/>
        </p:nvCxnSpPr>
        <p:spPr>
          <a:xfrm rot="10800000" flipH="1">
            <a:off x="4903662" y="3656077"/>
            <a:ext cx="550887" cy="2409968"/>
          </a:xfrm>
          <a:prstGeom prst="curvedConnector3">
            <a:avLst>
              <a:gd name="adj1" fmla="val -109524"/>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81148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AB319D2-A26F-0955-A1EA-5E20C6DE8B51}"/>
              </a:ext>
            </a:extLst>
          </p:cNvPr>
          <p:cNvSpPr>
            <a:spLocks noGrp="1"/>
          </p:cNvSpPr>
          <p:nvPr>
            <p:ph type="title"/>
          </p:nvPr>
        </p:nvSpPr>
        <p:spPr/>
        <p:txBody>
          <a:bodyPr/>
          <a:lstStyle/>
          <a:p>
            <a:r>
              <a:rPr lang="en-US" dirty="0"/>
              <a:t>The TDD Cycle (from Module 02)</a:t>
            </a:r>
          </a:p>
        </p:txBody>
      </p:sp>
      <p:sp>
        <p:nvSpPr>
          <p:cNvPr id="5" name="Slide Number Placeholder 4">
            <a:extLst>
              <a:ext uri="{FF2B5EF4-FFF2-40B4-BE49-F238E27FC236}">
                <a16:creationId xmlns:a16="http://schemas.microsoft.com/office/drawing/2014/main" id="{3844B684-8FB0-46B8-407B-6DBE8B851CE4}"/>
              </a:ext>
            </a:extLst>
          </p:cNvPr>
          <p:cNvSpPr>
            <a:spLocks noGrp="1"/>
          </p:cNvSpPr>
          <p:nvPr>
            <p:ph type="sldNum" sz="quarter" idx="12"/>
          </p:nvPr>
        </p:nvSpPr>
        <p:spPr/>
        <p:txBody>
          <a:bodyPr/>
          <a:lstStyle/>
          <a:p>
            <a:fld id="{20F37917-FD3A-4669-9018-DA04BCDD3D75}" type="slidenum">
              <a:rPr lang="en-US" smtClean="0"/>
              <a:t>19</a:t>
            </a:fld>
            <a:endParaRPr lang="en-US"/>
          </a:p>
        </p:txBody>
      </p:sp>
      <p:grpSp>
        <p:nvGrpSpPr>
          <p:cNvPr id="23" name="Group 22">
            <a:extLst>
              <a:ext uri="{FF2B5EF4-FFF2-40B4-BE49-F238E27FC236}">
                <a16:creationId xmlns:a16="http://schemas.microsoft.com/office/drawing/2014/main" id="{2F116E24-F2B5-D4ED-24D3-6802E0F42725}"/>
              </a:ext>
            </a:extLst>
          </p:cNvPr>
          <p:cNvGrpSpPr/>
          <p:nvPr/>
        </p:nvGrpSpPr>
        <p:grpSpPr>
          <a:xfrm>
            <a:off x="133350" y="1786330"/>
            <a:ext cx="11321493" cy="4110824"/>
            <a:chOff x="133350" y="1786330"/>
            <a:chExt cx="11321493" cy="4110824"/>
          </a:xfrm>
        </p:grpSpPr>
        <p:sp>
          <p:nvSpPr>
            <p:cNvPr id="9" name="Rectangle: Rounded Corners 8">
              <a:extLst>
                <a:ext uri="{FF2B5EF4-FFF2-40B4-BE49-F238E27FC236}">
                  <a16:creationId xmlns:a16="http://schemas.microsoft.com/office/drawing/2014/main" id="{9B7831DA-7020-B7A2-42AA-385F63B61815}"/>
                </a:ext>
              </a:extLst>
            </p:cNvPr>
            <p:cNvSpPr/>
            <p:nvPr/>
          </p:nvSpPr>
          <p:spPr>
            <a:xfrm>
              <a:off x="133350" y="2516734"/>
              <a:ext cx="2026024" cy="1039906"/>
            </a:xfrm>
            <a:prstGeom prst="roundRect">
              <a:avLst/>
            </a:prstGeom>
            <a:solidFill>
              <a:schemeClr val="bg2">
                <a:lumMod val="7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Satisfaction Conditions</a:t>
              </a:r>
            </a:p>
          </p:txBody>
        </p:sp>
        <p:sp>
          <p:nvSpPr>
            <p:cNvPr id="10" name="Rectangle: Rounded Corners 9">
              <a:extLst>
                <a:ext uri="{FF2B5EF4-FFF2-40B4-BE49-F238E27FC236}">
                  <a16:creationId xmlns:a16="http://schemas.microsoft.com/office/drawing/2014/main" id="{33196CED-8A44-EF6D-D876-156032EBBEE8}"/>
                </a:ext>
              </a:extLst>
            </p:cNvPr>
            <p:cNvSpPr/>
            <p:nvPr/>
          </p:nvSpPr>
          <p:spPr>
            <a:xfrm>
              <a:off x="6330330" y="2516734"/>
              <a:ext cx="2026024" cy="1039906"/>
            </a:xfrm>
            <a:prstGeom prst="roundRect">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Executable Tests</a:t>
              </a:r>
            </a:p>
          </p:txBody>
        </p:sp>
        <p:sp>
          <p:nvSpPr>
            <p:cNvPr id="11" name="Rectangle: Rounded Corners 10">
              <a:extLst>
                <a:ext uri="{FF2B5EF4-FFF2-40B4-BE49-F238E27FC236}">
                  <a16:creationId xmlns:a16="http://schemas.microsoft.com/office/drawing/2014/main" id="{84F0FCC6-6459-4236-323A-E85C12EFE4DD}"/>
                </a:ext>
              </a:extLst>
            </p:cNvPr>
            <p:cNvSpPr/>
            <p:nvPr/>
          </p:nvSpPr>
          <p:spPr>
            <a:xfrm>
              <a:off x="3231840" y="2516734"/>
              <a:ext cx="2026024" cy="1039906"/>
            </a:xfrm>
            <a:prstGeom prst="roundRect">
              <a:avLst/>
            </a:prstGeom>
            <a:solidFill>
              <a:schemeClr val="accent4">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Testable Behaviors</a:t>
              </a:r>
            </a:p>
          </p:txBody>
        </p:sp>
        <p:sp>
          <p:nvSpPr>
            <p:cNvPr id="12" name="Rectangle: Rounded Corners 11">
              <a:extLst>
                <a:ext uri="{FF2B5EF4-FFF2-40B4-BE49-F238E27FC236}">
                  <a16:creationId xmlns:a16="http://schemas.microsoft.com/office/drawing/2014/main" id="{260C95F7-7FA1-4747-F1AD-CCDFD56F0AB7}"/>
                </a:ext>
              </a:extLst>
            </p:cNvPr>
            <p:cNvSpPr/>
            <p:nvPr/>
          </p:nvSpPr>
          <p:spPr>
            <a:xfrm>
              <a:off x="9428819" y="2516734"/>
              <a:ext cx="2026024" cy="1039906"/>
            </a:xfrm>
            <a:prstGeom prst="roundRect">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Executing Code</a:t>
              </a:r>
            </a:p>
          </p:txBody>
        </p:sp>
        <p:sp>
          <p:nvSpPr>
            <p:cNvPr id="14" name="Isosceles Triangle 13">
              <a:extLst>
                <a:ext uri="{FF2B5EF4-FFF2-40B4-BE49-F238E27FC236}">
                  <a16:creationId xmlns:a16="http://schemas.microsoft.com/office/drawing/2014/main" id="{3342E8EF-B25F-3293-0CA6-6FDD9F5C46F6}"/>
                </a:ext>
              </a:extLst>
            </p:cNvPr>
            <p:cNvSpPr/>
            <p:nvPr/>
          </p:nvSpPr>
          <p:spPr>
            <a:xfrm rot="5400000">
              <a:off x="227364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5" name="Isosceles Triangle 14">
              <a:extLst>
                <a:ext uri="{FF2B5EF4-FFF2-40B4-BE49-F238E27FC236}">
                  <a16:creationId xmlns:a16="http://schemas.microsoft.com/office/drawing/2014/main" id="{A83C0F02-4CC5-D865-60AE-8257CB593DD4}"/>
                </a:ext>
              </a:extLst>
            </p:cNvPr>
            <p:cNvSpPr/>
            <p:nvPr/>
          </p:nvSpPr>
          <p:spPr>
            <a:xfrm rot="5400000">
              <a:off x="537213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6" name="Isosceles Triangle 15">
              <a:extLst>
                <a:ext uri="{FF2B5EF4-FFF2-40B4-BE49-F238E27FC236}">
                  <a16:creationId xmlns:a16="http://schemas.microsoft.com/office/drawing/2014/main" id="{C6BA4CF9-F399-91D3-2918-527DA39DD679}"/>
                </a:ext>
              </a:extLst>
            </p:cNvPr>
            <p:cNvSpPr/>
            <p:nvPr/>
          </p:nvSpPr>
          <p:spPr>
            <a:xfrm rot="5400000">
              <a:off x="8470620" y="2704993"/>
              <a:ext cx="843934" cy="663388"/>
            </a:xfrm>
            <a:prstGeom prst="triangle">
              <a:avLst>
                <a:gd name="adj" fmla="val 45486"/>
              </a:avLst>
            </a:prstGeom>
            <a:solidFill>
              <a:schemeClr val="accent2"/>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endParaRPr>
            </a:p>
          </p:txBody>
        </p:sp>
        <p:sp>
          <p:nvSpPr>
            <p:cNvPr id="17" name="TextBox 16">
              <a:extLst>
                <a:ext uri="{FF2B5EF4-FFF2-40B4-BE49-F238E27FC236}">
                  <a16:creationId xmlns:a16="http://schemas.microsoft.com/office/drawing/2014/main" id="{13D4DC05-CE8F-B921-4C9E-523FF6041D46}"/>
                </a:ext>
              </a:extLst>
            </p:cNvPr>
            <p:cNvSpPr txBox="1"/>
            <p:nvPr/>
          </p:nvSpPr>
          <p:spPr>
            <a:xfrm>
              <a:off x="1600232" y="1821455"/>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Analyze</a:t>
              </a:r>
            </a:p>
          </p:txBody>
        </p:sp>
        <p:sp>
          <p:nvSpPr>
            <p:cNvPr id="18" name="TextBox 17">
              <a:extLst>
                <a:ext uri="{FF2B5EF4-FFF2-40B4-BE49-F238E27FC236}">
                  <a16:creationId xmlns:a16="http://schemas.microsoft.com/office/drawing/2014/main" id="{DA422BAB-AEDC-38C5-4D18-19CA15FB1AA1}"/>
                </a:ext>
              </a:extLst>
            </p:cNvPr>
            <p:cNvSpPr txBox="1"/>
            <p:nvPr/>
          </p:nvSpPr>
          <p:spPr>
            <a:xfrm>
              <a:off x="4694927"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Design</a:t>
              </a:r>
            </a:p>
          </p:txBody>
        </p:sp>
        <p:sp>
          <p:nvSpPr>
            <p:cNvPr id="19" name="TextBox 18">
              <a:extLst>
                <a:ext uri="{FF2B5EF4-FFF2-40B4-BE49-F238E27FC236}">
                  <a16:creationId xmlns:a16="http://schemas.microsoft.com/office/drawing/2014/main" id="{86B8F8EC-EE8B-A7C1-6981-C99539FB2FFD}"/>
                </a:ext>
              </a:extLst>
            </p:cNvPr>
            <p:cNvSpPr txBox="1"/>
            <p:nvPr/>
          </p:nvSpPr>
          <p:spPr>
            <a:xfrm>
              <a:off x="7797212" y="1786330"/>
              <a:ext cx="2190750" cy="5524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3200" dirty="0">
                  <a:solidFill>
                    <a:schemeClr val="tx1"/>
                  </a:solidFill>
                </a:rPr>
                <a:t>Code</a:t>
              </a:r>
            </a:p>
          </p:txBody>
        </p:sp>
        <p:sp>
          <p:nvSpPr>
            <p:cNvPr id="20" name="Arrow: Curved Left 19">
              <a:extLst>
                <a:ext uri="{FF2B5EF4-FFF2-40B4-BE49-F238E27FC236}">
                  <a16:creationId xmlns:a16="http://schemas.microsoft.com/office/drawing/2014/main" id="{D32B26A9-C6E4-11A1-6B73-F0E7FA408D77}"/>
                </a:ext>
              </a:extLst>
            </p:cNvPr>
            <p:cNvSpPr/>
            <p:nvPr/>
          </p:nvSpPr>
          <p:spPr>
            <a:xfrm rot="5400000">
              <a:off x="8696614" y="2651423"/>
              <a:ext cx="576654" cy="2815637"/>
            </a:xfrm>
            <a:prstGeom prst="curvedLeftArrow">
              <a:avLst>
                <a:gd name="adj1" fmla="val 25001"/>
                <a:gd name="adj2" fmla="val 50000"/>
                <a:gd name="adj3" fmla="val 38214"/>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1" name="Arrow: Curved Left 20">
              <a:extLst>
                <a:ext uri="{FF2B5EF4-FFF2-40B4-BE49-F238E27FC236}">
                  <a16:creationId xmlns:a16="http://schemas.microsoft.com/office/drawing/2014/main" id="{6CF70320-05F8-5D16-EE20-37B44B179088}"/>
                </a:ext>
              </a:extLst>
            </p:cNvPr>
            <p:cNvSpPr/>
            <p:nvPr/>
          </p:nvSpPr>
          <p:spPr>
            <a:xfrm rot="5400000">
              <a:off x="6769522" y="1163813"/>
              <a:ext cx="1367579" cy="6581775"/>
            </a:xfrm>
            <a:prstGeom prst="curvedLeftArrow">
              <a:avLst>
                <a:gd name="adj1" fmla="val 25000"/>
                <a:gd name="adj2" fmla="val 50000"/>
                <a:gd name="adj3" fmla="val 25000"/>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2" name="Arrow: Curved Left 21">
              <a:extLst>
                <a:ext uri="{FF2B5EF4-FFF2-40B4-BE49-F238E27FC236}">
                  <a16:creationId xmlns:a16="http://schemas.microsoft.com/office/drawing/2014/main" id="{65700E32-BDD7-C9F3-AFEB-53F64DED82D0}"/>
                </a:ext>
              </a:extLst>
            </p:cNvPr>
            <p:cNvSpPr/>
            <p:nvPr/>
          </p:nvSpPr>
          <p:spPr>
            <a:xfrm rot="5400000">
              <a:off x="5032879" y="-135194"/>
              <a:ext cx="2126243" cy="9938454"/>
            </a:xfrm>
            <a:prstGeom prst="curvedLeftArrow">
              <a:avLst>
                <a:gd name="adj1" fmla="val 14986"/>
                <a:gd name="adj2" fmla="val 50000"/>
                <a:gd name="adj3" fmla="val 13801"/>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grpSp>
    </p:spTree>
    <p:extLst>
      <p:ext uri="{BB962C8B-B14F-4D97-AF65-F5344CB8AC3E}">
        <p14:creationId xmlns:p14="http://schemas.microsoft.com/office/powerpoint/2010/main" val="21420829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a:t>
            </a:fld>
            <a:endParaRPr lang="en-US"/>
          </a:p>
        </p:txBody>
      </p:sp>
    </p:spTree>
    <p:extLst>
      <p:ext uri="{BB962C8B-B14F-4D97-AF65-F5344CB8AC3E}">
        <p14:creationId xmlns:p14="http://schemas.microsoft.com/office/powerpoint/2010/main" val="301927932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3D407-5B53-49A7-9907-E801EA7FFD8E}"/>
              </a:ext>
            </a:extLst>
          </p:cNvPr>
          <p:cNvSpPr>
            <a:spLocks noGrp="1"/>
          </p:cNvSpPr>
          <p:nvPr>
            <p:ph type="title"/>
          </p:nvPr>
        </p:nvSpPr>
        <p:spPr/>
        <p:txBody>
          <a:bodyPr/>
          <a:lstStyle/>
          <a:p>
            <a:r>
              <a:rPr lang="en-US" dirty="0"/>
              <a:t>Learning Goals for this Lesson</a:t>
            </a:r>
          </a:p>
        </p:txBody>
      </p:sp>
      <p:sp>
        <p:nvSpPr>
          <p:cNvPr id="3" name="Content Placeholder 2">
            <a:extLst>
              <a:ext uri="{FF2B5EF4-FFF2-40B4-BE49-F238E27FC236}">
                <a16:creationId xmlns:a16="http://schemas.microsoft.com/office/drawing/2014/main" id="{AC300E2B-BFD0-4090-AFC5-FE82683F997F}"/>
              </a:ext>
            </a:extLst>
          </p:cNvPr>
          <p:cNvSpPr>
            <a:spLocks noGrp="1"/>
          </p:cNvSpPr>
          <p:nvPr>
            <p:ph idx="1"/>
          </p:nvPr>
        </p:nvSpPr>
        <p:spPr/>
        <p:txBody>
          <a:bodyPr/>
          <a:lstStyle/>
          <a:p>
            <a:r>
              <a:rPr lang="en-US" dirty="0"/>
              <a:t>At the end of this lesson, you should be able to</a:t>
            </a:r>
          </a:p>
          <a:p>
            <a:pPr lvl="1"/>
            <a:r>
              <a:rPr lang="en-US" dirty="0"/>
              <a:t>Know the basic characteristics of the waterfall software process model</a:t>
            </a:r>
          </a:p>
          <a:p>
            <a:pPr lvl="1"/>
            <a:r>
              <a:rPr lang="en-US" dirty="0"/>
              <a:t>Be able to explain when the waterfall model is appropriate and when it is not</a:t>
            </a:r>
          </a:p>
          <a:p>
            <a:pPr lvl="1"/>
            <a:r>
              <a:rPr lang="en-US" dirty="0"/>
              <a:t>Understand how the waterfall and agile models manage risk</a:t>
            </a:r>
          </a:p>
          <a:p>
            <a:pPr lvl="1"/>
            <a:r>
              <a:rPr lang="en-US" dirty="0"/>
              <a:t>Be able to explain how agile process instill quality, including through test driven development</a:t>
            </a:r>
          </a:p>
        </p:txBody>
      </p:sp>
      <p:sp>
        <p:nvSpPr>
          <p:cNvPr id="4" name="Slide Number Placeholder 3">
            <a:extLst>
              <a:ext uri="{FF2B5EF4-FFF2-40B4-BE49-F238E27FC236}">
                <a16:creationId xmlns:a16="http://schemas.microsoft.com/office/drawing/2014/main" id="{B7BF3F82-6F96-41E0-9C15-23CE00076176}"/>
              </a:ext>
            </a:extLst>
          </p:cNvPr>
          <p:cNvSpPr>
            <a:spLocks noGrp="1"/>
          </p:cNvSpPr>
          <p:nvPr>
            <p:ph type="sldNum" sz="quarter" idx="12"/>
          </p:nvPr>
        </p:nvSpPr>
        <p:spPr/>
        <p:txBody>
          <a:bodyPr/>
          <a:lstStyle/>
          <a:p>
            <a:fld id="{20F37917-FD3A-4669-9018-DA04BCDD3D75}" type="slidenum">
              <a:rPr lang="en-US" smtClean="0"/>
              <a:t>20</a:t>
            </a:fld>
            <a:endParaRPr lang="en-US"/>
          </a:p>
        </p:txBody>
      </p:sp>
    </p:spTree>
    <p:extLst>
      <p:ext uri="{BB962C8B-B14F-4D97-AF65-F5344CB8AC3E}">
        <p14:creationId xmlns:p14="http://schemas.microsoft.com/office/powerpoint/2010/main" val="1694982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6A195-BA59-40E7-8521-87B75EE15054}"/>
              </a:ext>
            </a:extLst>
          </p:cNvPr>
          <p:cNvSpPr>
            <a:spLocks noGrp="1"/>
          </p:cNvSpPr>
          <p:nvPr>
            <p:ph type="title"/>
          </p:nvPr>
        </p:nvSpPr>
        <p:spPr/>
        <p:txBody>
          <a:bodyPr>
            <a:normAutofit fontScale="90000"/>
          </a:bodyPr>
          <a:lstStyle/>
          <a:p>
            <a:r>
              <a:rPr lang="en-US" dirty="0"/>
              <a:t>Review:</a:t>
            </a:r>
            <a:br>
              <a:rPr lang="en-US" dirty="0"/>
            </a:br>
            <a:r>
              <a:rPr lang="en-US" dirty="0"/>
              <a:t>How to make sure we are building the right thing</a:t>
            </a:r>
          </a:p>
        </p:txBody>
      </p:sp>
      <p:sp>
        <p:nvSpPr>
          <p:cNvPr id="4" name="Slide Number Placeholder 3">
            <a:extLst>
              <a:ext uri="{FF2B5EF4-FFF2-40B4-BE49-F238E27FC236}">
                <a16:creationId xmlns:a16="http://schemas.microsoft.com/office/drawing/2014/main" id="{2257FCDD-253D-4273-9467-54F4E684C4C6}"/>
              </a:ext>
            </a:extLst>
          </p:cNvPr>
          <p:cNvSpPr>
            <a:spLocks noGrp="1"/>
          </p:cNvSpPr>
          <p:nvPr>
            <p:ph type="sldNum" sz="quarter" idx="12"/>
          </p:nvPr>
        </p:nvSpPr>
        <p:spPr/>
        <p:txBody>
          <a:bodyPr/>
          <a:lstStyle/>
          <a:p>
            <a:fld id="{20F37917-FD3A-4669-9018-DA04BCDD3D75}" type="slidenum">
              <a:rPr lang="en-US" smtClean="0"/>
              <a:t>3</a:t>
            </a:fld>
            <a:endParaRPr lang="en-US" dirty="0"/>
          </a:p>
        </p:txBody>
      </p:sp>
      <p:pic>
        <p:nvPicPr>
          <p:cNvPr id="1028" name="Picture 4">
            <a:extLst>
              <a:ext uri="{FF2B5EF4-FFF2-40B4-BE49-F238E27FC236}">
                <a16:creationId xmlns:a16="http://schemas.microsoft.com/office/drawing/2014/main" id="{1540FDF9-740E-4147-9A42-ABFE3E325A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59000" y="1968500"/>
            <a:ext cx="7874000" cy="2921000"/>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1B86DD88-2F37-6248-95B3-4893EAAE5819}"/>
              </a:ext>
            </a:extLst>
          </p:cNvPr>
          <p:cNvGrpSpPr/>
          <p:nvPr/>
        </p:nvGrpSpPr>
        <p:grpSpPr>
          <a:xfrm>
            <a:off x="3148044" y="4889500"/>
            <a:ext cx="5286828" cy="624682"/>
            <a:chOff x="3148044" y="4889500"/>
            <a:chExt cx="5286828" cy="624682"/>
          </a:xfrm>
        </p:grpSpPr>
        <p:sp>
          <p:nvSpPr>
            <p:cNvPr id="8" name="TextBox 7">
              <a:extLst>
                <a:ext uri="{FF2B5EF4-FFF2-40B4-BE49-F238E27FC236}">
                  <a16:creationId xmlns:a16="http://schemas.microsoft.com/office/drawing/2014/main" id="{6951C109-4264-AB4E-81F6-D4385927F2D9}"/>
                </a:ext>
              </a:extLst>
            </p:cNvPr>
            <p:cNvSpPr txBox="1"/>
            <p:nvPr/>
          </p:nvSpPr>
          <p:spPr>
            <a:xfrm>
              <a:off x="3148044" y="4889500"/>
              <a:ext cx="1591906"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Requirements Analysis</a:t>
              </a:r>
            </a:p>
          </p:txBody>
        </p:sp>
        <p:sp>
          <p:nvSpPr>
            <p:cNvPr id="18" name="TextBox 17">
              <a:extLst>
                <a:ext uri="{FF2B5EF4-FFF2-40B4-BE49-F238E27FC236}">
                  <a16:creationId xmlns:a16="http://schemas.microsoft.com/office/drawing/2014/main" id="{63A4BF3C-3808-FC47-A7CD-C8F31D31CC90}"/>
                </a:ext>
              </a:extLst>
            </p:cNvPr>
            <p:cNvSpPr txBox="1"/>
            <p:nvPr/>
          </p:nvSpPr>
          <p:spPr>
            <a:xfrm>
              <a:off x="4998616" y="4889500"/>
              <a:ext cx="1308878"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Planning &amp; Design</a:t>
              </a:r>
            </a:p>
          </p:txBody>
        </p:sp>
        <p:sp>
          <p:nvSpPr>
            <p:cNvPr id="20" name="TextBox 19">
              <a:extLst>
                <a:ext uri="{FF2B5EF4-FFF2-40B4-BE49-F238E27FC236}">
                  <a16:creationId xmlns:a16="http://schemas.microsoft.com/office/drawing/2014/main" id="{2210E374-624F-7547-8CA2-A45FCB2B9290}"/>
                </a:ext>
              </a:extLst>
            </p:cNvPr>
            <p:cNvSpPr txBox="1"/>
            <p:nvPr/>
          </p:nvSpPr>
          <p:spPr>
            <a:xfrm>
              <a:off x="6590521" y="4889500"/>
              <a:ext cx="1844351" cy="624682"/>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solidFill>
                    <a:schemeClr val="tx1"/>
                  </a:solidFill>
                </a:rPr>
                <a:t>Implementation</a:t>
              </a:r>
            </a:p>
          </p:txBody>
        </p:sp>
      </p:grpSp>
      <p:sp>
        <p:nvSpPr>
          <p:cNvPr id="3" name="TextBox 2">
            <a:extLst>
              <a:ext uri="{FF2B5EF4-FFF2-40B4-BE49-F238E27FC236}">
                <a16:creationId xmlns:a16="http://schemas.microsoft.com/office/drawing/2014/main" id="{E6324841-05C1-1B4E-B7E8-758AC993D8D8}"/>
              </a:ext>
            </a:extLst>
          </p:cNvPr>
          <p:cNvSpPr txBox="1"/>
          <p:nvPr/>
        </p:nvSpPr>
        <p:spPr>
          <a:xfrm>
            <a:off x="2044700" y="406400"/>
            <a:ext cx="0" cy="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334609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193FE-5921-A64F-AC0C-77C328BFBBAF}"/>
              </a:ext>
            </a:extLst>
          </p:cNvPr>
          <p:cNvSpPr>
            <a:spLocks noGrp="1"/>
          </p:cNvSpPr>
          <p:nvPr>
            <p:ph type="title"/>
          </p:nvPr>
        </p:nvSpPr>
        <p:spPr/>
        <p:txBody>
          <a:bodyPr/>
          <a:lstStyle/>
          <a:p>
            <a:r>
              <a:rPr lang="en-US" dirty="0"/>
              <a:t>Software Process: Code + Fix</a:t>
            </a:r>
          </a:p>
        </p:txBody>
      </p:sp>
      <p:sp>
        <p:nvSpPr>
          <p:cNvPr id="4" name="Slide Number Placeholder 3">
            <a:extLst>
              <a:ext uri="{FF2B5EF4-FFF2-40B4-BE49-F238E27FC236}">
                <a16:creationId xmlns:a16="http://schemas.microsoft.com/office/drawing/2014/main" id="{7DE701C9-138B-F146-A800-A37C71798BA5}"/>
              </a:ext>
            </a:extLst>
          </p:cNvPr>
          <p:cNvSpPr>
            <a:spLocks noGrp="1"/>
          </p:cNvSpPr>
          <p:nvPr>
            <p:ph type="sldNum" sz="quarter" idx="12"/>
          </p:nvPr>
        </p:nvSpPr>
        <p:spPr/>
        <p:txBody>
          <a:bodyPr/>
          <a:lstStyle/>
          <a:p>
            <a:fld id="{20F37917-FD3A-4669-9018-DA04BCDD3D75}" type="slidenum">
              <a:rPr lang="en-US" smtClean="0"/>
              <a:t>4</a:t>
            </a:fld>
            <a:endParaRPr lang="en-US"/>
          </a:p>
        </p:txBody>
      </p:sp>
      <p:grpSp>
        <p:nvGrpSpPr>
          <p:cNvPr id="23" name="Group 2">
            <a:extLst>
              <a:ext uri="{FF2B5EF4-FFF2-40B4-BE49-F238E27FC236}">
                <a16:creationId xmlns:a16="http://schemas.microsoft.com/office/drawing/2014/main" id="{37D86FF5-7156-A04C-8261-2668E9653DDD}"/>
              </a:ext>
            </a:extLst>
          </p:cNvPr>
          <p:cNvGrpSpPr>
            <a:grpSpLocks/>
          </p:cNvGrpSpPr>
          <p:nvPr/>
        </p:nvGrpSpPr>
        <p:grpSpPr bwMode="auto">
          <a:xfrm>
            <a:off x="1651000" y="1797050"/>
            <a:ext cx="8682038" cy="4559300"/>
            <a:chOff x="660" y="1012"/>
            <a:chExt cx="5048" cy="2872"/>
          </a:xfrm>
        </p:grpSpPr>
        <p:sp>
          <p:nvSpPr>
            <p:cNvPr id="24" name="Freeform 3">
              <a:extLst>
                <a:ext uri="{FF2B5EF4-FFF2-40B4-BE49-F238E27FC236}">
                  <a16:creationId xmlns:a16="http://schemas.microsoft.com/office/drawing/2014/main" id="{B1E0557C-8A0A-5548-8151-FF0EA32F79AF}"/>
                </a:ext>
              </a:extLst>
            </p:cNvPr>
            <p:cNvSpPr>
              <a:spLocks/>
            </p:cNvSpPr>
            <p:nvPr/>
          </p:nvSpPr>
          <p:spPr bwMode="auto">
            <a:xfrm>
              <a:off x="1360" y="1488"/>
              <a:ext cx="561"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5" name="Rectangle 4">
              <a:extLst>
                <a:ext uri="{FF2B5EF4-FFF2-40B4-BE49-F238E27FC236}">
                  <a16:creationId xmlns:a16="http://schemas.microsoft.com/office/drawing/2014/main" id="{BAF23BC8-BE71-9D42-BFF7-02383C414C82}"/>
                </a:ext>
              </a:extLst>
            </p:cNvPr>
            <p:cNvSpPr>
              <a:spLocks noChangeArrowheads="1"/>
            </p:cNvSpPr>
            <p:nvPr/>
          </p:nvSpPr>
          <p:spPr bwMode="auto">
            <a:xfrm>
              <a:off x="660" y="1012"/>
              <a:ext cx="1288"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Build First</a:t>
              </a:r>
            </a:p>
            <a:p>
              <a:pPr algn="ctr" eaLnBrk="0" hangingPunct="0"/>
              <a:r>
                <a:rPr lang="en-US" altLang="en-US" sz="2400">
                  <a:latin typeface="Times New Roman" panose="02020603050405020304" pitchFamily="18" charset="0"/>
                </a:rPr>
                <a:t>Version</a:t>
              </a:r>
            </a:p>
          </p:txBody>
        </p:sp>
        <p:sp>
          <p:nvSpPr>
            <p:cNvPr id="26" name="Rectangle 5">
              <a:extLst>
                <a:ext uri="{FF2B5EF4-FFF2-40B4-BE49-F238E27FC236}">
                  <a16:creationId xmlns:a16="http://schemas.microsoft.com/office/drawing/2014/main" id="{A4D4A2C2-0FDF-7646-82C4-9B1001F9C614}"/>
                </a:ext>
              </a:extLst>
            </p:cNvPr>
            <p:cNvSpPr>
              <a:spLocks noChangeArrowheads="1"/>
            </p:cNvSpPr>
            <p:nvPr/>
          </p:nvSpPr>
          <p:spPr bwMode="auto">
            <a:xfrm>
              <a:off x="3988" y="3508"/>
              <a:ext cx="1720" cy="376"/>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Retirement</a:t>
              </a:r>
            </a:p>
          </p:txBody>
        </p:sp>
        <p:sp>
          <p:nvSpPr>
            <p:cNvPr id="27" name="Line 6">
              <a:extLst>
                <a:ext uri="{FF2B5EF4-FFF2-40B4-BE49-F238E27FC236}">
                  <a16:creationId xmlns:a16="http://schemas.microsoft.com/office/drawing/2014/main" id="{FD47BA9B-3032-BF4E-B214-FDD7A7E9633A}"/>
                </a:ext>
              </a:extLst>
            </p:cNvPr>
            <p:cNvSpPr>
              <a:spLocks noChangeShapeType="1"/>
            </p:cNvSpPr>
            <p:nvPr/>
          </p:nvSpPr>
          <p:spPr bwMode="auto">
            <a:xfrm>
              <a:off x="4848" y="2992"/>
              <a:ext cx="0" cy="496"/>
            </a:xfrm>
            <a:prstGeom prst="line">
              <a:avLst/>
            </a:prstGeom>
            <a:noFill/>
            <a:ln w="508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 name="Rectangle 7">
              <a:extLst>
                <a:ext uri="{FF2B5EF4-FFF2-40B4-BE49-F238E27FC236}">
                  <a16:creationId xmlns:a16="http://schemas.microsoft.com/office/drawing/2014/main" id="{C6B692E5-B6B5-7C4D-8D97-EFB6B404BA1F}"/>
                </a:ext>
              </a:extLst>
            </p:cNvPr>
            <p:cNvSpPr>
              <a:spLocks noChangeArrowheads="1"/>
            </p:cNvSpPr>
            <p:nvPr/>
          </p:nvSpPr>
          <p:spPr bwMode="auto">
            <a:xfrm>
              <a:off x="3988" y="2740"/>
              <a:ext cx="1720" cy="42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a:latin typeface="Times New Roman" panose="02020603050405020304" pitchFamily="18" charset="0"/>
                </a:rPr>
                <a:t>Operations</a:t>
              </a:r>
            </a:p>
          </p:txBody>
        </p:sp>
        <p:sp>
          <p:nvSpPr>
            <p:cNvPr id="29" name="Freeform 8">
              <a:extLst>
                <a:ext uri="{FF2B5EF4-FFF2-40B4-BE49-F238E27FC236}">
                  <a16:creationId xmlns:a16="http://schemas.microsoft.com/office/drawing/2014/main" id="{A5B623E5-D46F-8743-96B6-CC9189ACCA6B}"/>
                </a:ext>
              </a:extLst>
            </p:cNvPr>
            <p:cNvSpPr>
              <a:spLocks/>
            </p:cNvSpPr>
            <p:nvPr/>
          </p:nvSpPr>
          <p:spPr bwMode="auto">
            <a:xfrm>
              <a:off x="2784" y="2256"/>
              <a:ext cx="1153" cy="721"/>
            </a:xfrm>
            <a:custGeom>
              <a:avLst/>
              <a:gdLst>
                <a:gd name="T0" fmla="*/ 0 w 1153"/>
                <a:gd name="T1" fmla="*/ 0 h 721"/>
                <a:gd name="T2" fmla="*/ 0 w 1153"/>
                <a:gd name="T3" fmla="*/ 720 h 721"/>
                <a:gd name="T4" fmla="*/ 1152 w 1153"/>
                <a:gd name="T5" fmla="*/ 720 h 721"/>
              </a:gdLst>
              <a:ahLst/>
              <a:cxnLst>
                <a:cxn ang="0">
                  <a:pos x="T0" y="T1"/>
                </a:cxn>
                <a:cxn ang="0">
                  <a:pos x="T2" y="T3"/>
                </a:cxn>
                <a:cxn ang="0">
                  <a:pos x="T4" y="T5"/>
                </a:cxn>
              </a:cxnLst>
              <a:rect l="0" t="0" r="r" b="b"/>
              <a:pathLst>
                <a:path w="1153" h="721">
                  <a:moveTo>
                    <a:pt x="0" y="0"/>
                  </a:moveTo>
                  <a:lnTo>
                    <a:pt x="0" y="720"/>
                  </a:lnTo>
                  <a:lnTo>
                    <a:pt x="1152" y="720"/>
                  </a:lnTo>
                </a:path>
              </a:pathLst>
            </a:custGeom>
            <a:noFill/>
            <a:ln w="508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0" name="Rectangle 9">
              <a:extLst>
                <a:ext uri="{FF2B5EF4-FFF2-40B4-BE49-F238E27FC236}">
                  <a16:creationId xmlns:a16="http://schemas.microsoft.com/office/drawing/2014/main" id="{6D60E9C6-3395-5E45-A062-D6F50668AC2D}"/>
                </a:ext>
              </a:extLst>
            </p:cNvPr>
            <p:cNvSpPr>
              <a:spLocks noChangeArrowheads="1"/>
            </p:cNvSpPr>
            <p:nvPr/>
          </p:nvSpPr>
          <p:spPr bwMode="auto">
            <a:xfrm>
              <a:off x="1972" y="1828"/>
              <a:ext cx="1816" cy="66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sz="2400" dirty="0">
                  <a:latin typeface="Times New Roman" panose="02020603050405020304" pitchFamily="18" charset="0"/>
                </a:rPr>
                <a:t>Modify until</a:t>
              </a:r>
            </a:p>
            <a:p>
              <a:pPr algn="ctr" eaLnBrk="0" hangingPunct="0"/>
              <a:r>
                <a:rPr lang="en-US" altLang="en-US" sz="2400" dirty="0">
                  <a:latin typeface="Times New Roman" panose="02020603050405020304" pitchFamily="18" charset="0"/>
                </a:rPr>
                <a:t>Customer satisfied</a:t>
              </a:r>
            </a:p>
          </p:txBody>
        </p:sp>
        <p:sp>
          <p:nvSpPr>
            <p:cNvPr id="31" name="Freeform 10">
              <a:extLst>
                <a:ext uri="{FF2B5EF4-FFF2-40B4-BE49-F238E27FC236}">
                  <a16:creationId xmlns:a16="http://schemas.microsoft.com/office/drawing/2014/main" id="{5BC95F33-D47F-A04E-A962-FD8DBF3EF8A1}"/>
                </a:ext>
              </a:extLst>
            </p:cNvPr>
            <p:cNvSpPr>
              <a:spLocks/>
            </p:cNvSpPr>
            <p:nvPr/>
          </p:nvSpPr>
          <p:spPr bwMode="auto">
            <a:xfrm>
              <a:off x="3552" y="2352"/>
              <a:ext cx="577" cy="289"/>
            </a:xfrm>
            <a:custGeom>
              <a:avLst/>
              <a:gdLst>
                <a:gd name="T0" fmla="*/ 0 w 577"/>
                <a:gd name="T1" fmla="*/ 144 h 289"/>
                <a:gd name="T2" fmla="*/ 0 w 577"/>
                <a:gd name="T3" fmla="*/ 288 h 289"/>
                <a:gd name="T4" fmla="*/ 576 w 577"/>
                <a:gd name="T5" fmla="*/ 288 h 289"/>
                <a:gd name="T6" fmla="*/ 576 w 577"/>
                <a:gd name="T7" fmla="*/ 0 h 289"/>
                <a:gd name="T8" fmla="*/ 240 w 577"/>
                <a:gd name="T9" fmla="*/ 0 h 289"/>
              </a:gdLst>
              <a:ahLst/>
              <a:cxnLst>
                <a:cxn ang="0">
                  <a:pos x="T0" y="T1"/>
                </a:cxn>
                <a:cxn ang="0">
                  <a:pos x="T2" y="T3"/>
                </a:cxn>
                <a:cxn ang="0">
                  <a:pos x="T4" y="T5"/>
                </a:cxn>
                <a:cxn ang="0">
                  <a:pos x="T6" y="T7"/>
                </a:cxn>
                <a:cxn ang="0">
                  <a:pos x="T8" y="T9"/>
                </a:cxn>
              </a:cxnLst>
              <a:rect l="0" t="0" r="r" b="b"/>
              <a:pathLst>
                <a:path w="577" h="289">
                  <a:moveTo>
                    <a:pt x="0" y="144"/>
                  </a:moveTo>
                  <a:lnTo>
                    <a:pt x="0" y="288"/>
                  </a:lnTo>
                  <a:lnTo>
                    <a:pt x="576" y="288"/>
                  </a:lnTo>
                  <a:lnTo>
                    <a:pt x="576" y="0"/>
                  </a:lnTo>
                  <a:lnTo>
                    <a:pt x="240" y="0"/>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32" name="Freeform 11">
              <a:extLst>
                <a:ext uri="{FF2B5EF4-FFF2-40B4-BE49-F238E27FC236}">
                  <a16:creationId xmlns:a16="http://schemas.microsoft.com/office/drawing/2014/main" id="{022C5010-AE86-7E40-9E5D-D4B5C46263B0}"/>
                </a:ext>
              </a:extLst>
            </p:cNvPr>
            <p:cNvSpPr>
              <a:spLocks/>
            </p:cNvSpPr>
            <p:nvPr/>
          </p:nvSpPr>
          <p:spPr bwMode="auto">
            <a:xfrm>
              <a:off x="3792" y="2064"/>
              <a:ext cx="1009" cy="673"/>
            </a:xfrm>
            <a:custGeom>
              <a:avLst/>
              <a:gdLst>
                <a:gd name="T0" fmla="*/ 1008 w 1009"/>
                <a:gd name="T1" fmla="*/ 672 h 673"/>
                <a:gd name="T2" fmla="*/ 1008 w 1009"/>
                <a:gd name="T3" fmla="*/ 0 h 673"/>
                <a:gd name="T4" fmla="*/ 0 w 1009"/>
                <a:gd name="T5" fmla="*/ 0 h 673"/>
              </a:gdLst>
              <a:ahLst/>
              <a:cxnLst>
                <a:cxn ang="0">
                  <a:pos x="T0" y="T1"/>
                </a:cxn>
                <a:cxn ang="0">
                  <a:pos x="T2" y="T3"/>
                </a:cxn>
                <a:cxn ang="0">
                  <a:pos x="T4" y="T5"/>
                </a:cxn>
              </a:cxnLst>
              <a:rect l="0" t="0" r="r" b="b"/>
              <a:pathLst>
                <a:path w="1009" h="673">
                  <a:moveTo>
                    <a:pt x="1008" y="672"/>
                  </a:moveTo>
                  <a:lnTo>
                    <a:pt x="1008" y="0"/>
                  </a:lnTo>
                  <a:lnTo>
                    <a:pt x="0" y="0"/>
                  </a:lnTo>
                </a:path>
              </a:pathLst>
            </a:custGeom>
            <a:noFill/>
            <a:ln w="50800" cap="rnd" cmpd="sng">
              <a:solidFill>
                <a:schemeClr val="tx1"/>
              </a:solidFill>
              <a:prstDash val="dash"/>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grpSp>
    </p:spTree>
    <p:extLst>
      <p:ext uri="{BB962C8B-B14F-4D97-AF65-F5344CB8AC3E}">
        <p14:creationId xmlns:p14="http://schemas.microsoft.com/office/powerpoint/2010/main" val="32881885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79A6-6B8D-FF40-B716-C7871F625782}"/>
              </a:ext>
            </a:extLst>
          </p:cNvPr>
          <p:cNvSpPr>
            <a:spLocks noGrp="1"/>
          </p:cNvSpPr>
          <p:nvPr>
            <p:ph type="title"/>
          </p:nvPr>
        </p:nvSpPr>
        <p:spPr/>
        <p:txBody>
          <a:bodyPr/>
          <a:lstStyle/>
          <a:p>
            <a:r>
              <a:rPr lang="en-US" dirty="0"/>
              <a:t>A brief history of software planning</a:t>
            </a:r>
          </a:p>
        </p:txBody>
      </p:sp>
      <p:sp>
        <p:nvSpPr>
          <p:cNvPr id="4" name="Slide Number Placeholder 3">
            <a:extLst>
              <a:ext uri="{FF2B5EF4-FFF2-40B4-BE49-F238E27FC236}">
                <a16:creationId xmlns:a16="http://schemas.microsoft.com/office/drawing/2014/main" id="{A3D68813-4FFC-5F4F-8584-9D86D9D9AB37}"/>
              </a:ext>
            </a:extLst>
          </p:cNvPr>
          <p:cNvSpPr>
            <a:spLocks noGrp="1"/>
          </p:cNvSpPr>
          <p:nvPr>
            <p:ph type="sldNum" sz="quarter" idx="12"/>
          </p:nvPr>
        </p:nvSpPr>
        <p:spPr/>
        <p:txBody>
          <a:bodyPr/>
          <a:lstStyle/>
          <a:p>
            <a:fld id="{20F37917-FD3A-4669-9018-DA04BCDD3D75}" type="slidenum">
              <a:rPr lang="en-US" smtClean="0"/>
              <a:t>5</a:t>
            </a:fld>
            <a:endParaRPr lang="en-US"/>
          </a:p>
        </p:txBody>
      </p:sp>
      <p:grpSp>
        <p:nvGrpSpPr>
          <p:cNvPr id="20" name="Image">
            <a:extLst>
              <a:ext uri="{FF2B5EF4-FFF2-40B4-BE49-F238E27FC236}">
                <a16:creationId xmlns:a16="http://schemas.microsoft.com/office/drawing/2014/main" id="{D91418EE-631B-1741-8F05-9B9A7C906D01}"/>
              </a:ext>
            </a:extLst>
          </p:cNvPr>
          <p:cNvGrpSpPr/>
          <p:nvPr/>
        </p:nvGrpSpPr>
        <p:grpSpPr>
          <a:xfrm>
            <a:off x="6096000" y="2654299"/>
            <a:ext cx="2527301" cy="3702051"/>
            <a:chOff x="0" y="0"/>
            <a:chExt cx="5054600" cy="7404100"/>
          </a:xfrm>
        </p:grpSpPr>
        <p:pic>
          <p:nvPicPr>
            <p:cNvPr id="21" name="Image" descr="Image">
              <a:extLst>
                <a:ext uri="{FF2B5EF4-FFF2-40B4-BE49-F238E27FC236}">
                  <a16:creationId xmlns:a16="http://schemas.microsoft.com/office/drawing/2014/main" id="{F8B4CEAC-2CE4-C145-B84F-AD5D04FA3E70}"/>
                </a:ext>
              </a:extLst>
            </p:cNvPr>
            <p:cNvPicPr>
              <a:picLocks noChangeAspect="1"/>
            </p:cNvPicPr>
            <p:nvPr/>
          </p:nvPicPr>
          <p:blipFill>
            <a:blip r:embed="rId3"/>
            <a:stretch>
              <a:fillRect/>
            </a:stretch>
          </p:blipFill>
          <p:spPr>
            <a:xfrm>
              <a:off x="127000" y="88900"/>
              <a:ext cx="4800600" cy="7073900"/>
            </a:xfrm>
            <a:prstGeom prst="rect">
              <a:avLst/>
            </a:prstGeom>
            <a:ln>
              <a:noFill/>
            </a:ln>
            <a:effectLst/>
          </p:spPr>
        </p:pic>
        <p:pic>
          <p:nvPicPr>
            <p:cNvPr id="22" name="Image" descr="Image">
              <a:extLst>
                <a:ext uri="{FF2B5EF4-FFF2-40B4-BE49-F238E27FC236}">
                  <a16:creationId xmlns:a16="http://schemas.microsoft.com/office/drawing/2014/main" id="{E6A04EA2-CA45-394A-8003-28CCF5B00AB5}"/>
                </a:ext>
              </a:extLst>
            </p:cNvPr>
            <p:cNvPicPr>
              <a:picLocks/>
            </p:cNvPicPr>
            <p:nvPr/>
          </p:nvPicPr>
          <p:blipFill>
            <a:blip r:embed="rId4"/>
            <a:stretch>
              <a:fillRect/>
            </a:stretch>
          </p:blipFill>
          <p:spPr>
            <a:xfrm>
              <a:off x="0" y="0"/>
              <a:ext cx="5054600" cy="7404100"/>
            </a:xfrm>
            <a:prstGeom prst="rect">
              <a:avLst/>
            </a:prstGeom>
            <a:effectLst/>
          </p:spPr>
        </p:pic>
      </p:grpSp>
      <p:sp>
        <p:nvSpPr>
          <p:cNvPr id="23" name="Software was very inefficient…">
            <a:extLst>
              <a:ext uri="{FF2B5EF4-FFF2-40B4-BE49-F238E27FC236}">
                <a16:creationId xmlns:a16="http://schemas.microsoft.com/office/drawing/2014/main" id="{1D9AD051-03EA-0644-894A-09CF71BCB156}"/>
              </a:ext>
            </a:extLst>
          </p:cNvPr>
          <p:cNvSpPr txBox="1"/>
          <p:nvPr/>
        </p:nvSpPr>
        <p:spPr>
          <a:xfrm>
            <a:off x="606808" y="2440962"/>
            <a:ext cx="4774577" cy="120545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very inefficient</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of low quality</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often did not meet requirements</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Projects were unmanageable and code difficult to maintain</a:t>
            </a:r>
          </a:p>
          <a:p>
            <a:pPr marL="76200" indent="-76200" algn="l" defTabSz="228600">
              <a:buSzPct val="123000"/>
              <a:buChar char="•"/>
              <a:defRPr sz="3000">
                <a:solidFill>
                  <a:srgbClr val="000000"/>
                </a:solidFill>
                <a:latin typeface="Helvetica"/>
                <a:ea typeface="Helvetica"/>
                <a:cs typeface="Helvetica"/>
                <a:sym typeface="Helvetica"/>
              </a:defRPr>
            </a:pPr>
            <a:r>
              <a:rPr sz="1500" dirty="0">
                <a:latin typeface="Calibri" panose="020F0502020204030204" pitchFamily="34" charset="0"/>
                <a:cs typeface="Calibri" panose="020F0502020204030204" pitchFamily="34" charset="0"/>
              </a:rPr>
              <a:t>Software was never delivered</a:t>
            </a:r>
          </a:p>
        </p:txBody>
      </p:sp>
      <p:pic>
        <p:nvPicPr>
          <p:cNvPr id="24" name="Image" descr="Image">
            <a:extLst>
              <a:ext uri="{FF2B5EF4-FFF2-40B4-BE49-F238E27FC236}">
                <a16:creationId xmlns:a16="http://schemas.microsoft.com/office/drawing/2014/main" id="{D7AEDDE5-24AC-A947-A8C0-2AB52174A52B}"/>
              </a:ext>
            </a:extLst>
          </p:cNvPr>
          <p:cNvPicPr>
            <a:picLocks noChangeAspect="1"/>
          </p:cNvPicPr>
          <p:nvPr/>
        </p:nvPicPr>
        <p:blipFill>
          <a:blip r:embed="rId5"/>
          <a:stretch>
            <a:fillRect/>
          </a:stretch>
        </p:blipFill>
        <p:spPr>
          <a:xfrm>
            <a:off x="605149" y="3695389"/>
            <a:ext cx="3665350" cy="2492439"/>
          </a:xfrm>
          <a:prstGeom prst="rect">
            <a:avLst/>
          </a:prstGeom>
          <a:ln w="12700">
            <a:miter lim="400000"/>
          </a:ln>
        </p:spPr>
      </p:pic>
      <p:sp>
        <p:nvSpPr>
          <p:cNvPr id="25" name="A call to action: We must study how to build software">
            <a:extLst>
              <a:ext uri="{FF2B5EF4-FFF2-40B4-BE49-F238E27FC236}">
                <a16:creationId xmlns:a16="http://schemas.microsoft.com/office/drawing/2014/main" id="{D325F4EC-480D-2542-90C8-A442691DED6E}"/>
              </a:ext>
            </a:extLst>
          </p:cNvPr>
          <p:cNvSpPr txBox="1"/>
          <p:nvPr/>
        </p:nvSpPr>
        <p:spPr>
          <a:xfrm>
            <a:off x="9528857" y="3641244"/>
            <a:ext cx="1978690" cy="7961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nSpc>
                <a:spcPct val="80000"/>
              </a:lnSpc>
              <a:defRPr sz="4000" spc="-79">
                <a:solidFill>
                  <a:srgbClr val="000000"/>
                </a:solidFill>
                <a:latin typeface="Helvetica Neue Medium"/>
                <a:ea typeface="Helvetica Neue Medium"/>
                <a:cs typeface="Helvetica Neue Medium"/>
                <a:sym typeface="Helvetica Neue Medium"/>
              </a:defRPr>
            </a:pPr>
            <a:r>
              <a:rPr sz="2000" dirty="0">
                <a:latin typeface="Calibri" panose="020F0502020204030204" pitchFamily="34" charset="0"/>
                <a:cs typeface="Calibri" panose="020F0502020204030204" pitchFamily="34" charset="0"/>
              </a:rPr>
              <a:t>A call to action: We must study </a:t>
            </a:r>
            <a:r>
              <a:rPr sz="2000" i="1" dirty="0">
                <a:latin typeface="Calibri" panose="020F0502020204030204" pitchFamily="34" charset="0"/>
                <a:cs typeface="Calibri" panose="020F0502020204030204" pitchFamily="34" charset="0"/>
              </a:rPr>
              <a:t>how to build software</a:t>
            </a:r>
          </a:p>
        </p:txBody>
      </p:sp>
      <p:sp>
        <p:nvSpPr>
          <p:cNvPr id="26" name="NATO conference on Software Engineering + Outcomes">
            <a:extLst>
              <a:ext uri="{FF2B5EF4-FFF2-40B4-BE49-F238E27FC236}">
                <a16:creationId xmlns:a16="http://schemas.microsoft.com/office/drawing/2014/main" id="{4250E97A-3820-FD44-8B07-D899F55C66B7}"/>
              </a:ext>
            </a:extLst>
          </p:cNvPr>
          <p:cNvSpPr txBox="1">
            <a:spLocks/>
          </p:cNvSpPr>
          <p:nvPr/>
        </p:nvSpPr>
        <p:spPr>
          <a:xfrm>
            <a:off x="605149" y="1741898"/>
            <a:ext cx="10985500" cy="46739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a:latin typeface="Calibri" panose="020F0502020204030204" pitchFamily="34" charset="0"/>
                <a:cs typeface="Calibri" panose="020F0502020204030204" pitchFamily="34" charset="0"/>
              </a:rPr>
              <a:t>NATO conference on Software Engineering + Outcomes</a:t>
            </a:r>
          </a:p>
        </p:txBody>
      </p:sp>
    </p:spTree>
    <p:extLst>
      <p:ext uri="{BB962C8B-B14F-4D97-AF65-F5344CB8AC3E}">
        <p14:creationId xmlns:p14="http://schemas.microsoft.com/office/powerpoint/2010/main" val="399362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47409-E512-FF4B-984E-877C3160BCD6}"/>
              </a:ext>
            </a:extLst>
          </p:cNvPr>
          <p:cNvSpPr>
            <a:spLocks noGrp="1"/>
          </p:cNvSpPr>
          <p:nvPr>
            <p:ph type="title"/>
          </p:nvPr>
        </p:nvSpPr>
        <p:spPr/>
        <p:txBody>
          <a:bodyPr/>
          <a:lstStyle/>
          <a:p>
            <a:r>
              <a:rPr lang="en-US" dirty="0">
                <a:cs typeface="Verdana" panose="020B0604030504040204" pitchFamily="34" charset="0"/>
              </a:rPr>
              <a:t>Software Process: Waterfall (~1970)</a:t>
            </a:r>
          </a:p>
        </p:txBody>
      </p:sp>
      <p:sp>
        <p:nvSpPr>
          <p:cNvPr id="4" name="Slide Number Placeholder 3">
            <a:extLst>
              <a:ext uri="{FF2B5EF4-FFF2-40B4-BE49-F238E27FC236}">
                <a16:creationId xmlns:a16="http://schemas.microsoft.com/office/drawing/2014/main" id="{8F22C870-8C88-1E47-AA1C-A4DE9681BAA5}"/>
              </a:ext>
            </a:extLst>
          </p:cNvPr>
          <p:cNvSpPr>
            <a:spLocks noGrp="1"/>
          </p:cNvSpPr>
          <p:nvPr>
            <p:ph type="sldNum" sz="quarter" idx="12"/>
          </p:nvPr>
        </p:nvSpPr>
        <p:spPr/>
        <p:txBody>
          <a:bodyPr/>
          <a:lstStyle/>
          <a:p>
            <a:fld id="{20F37917-FD3A-4669-9018-DA04BCDD3D75}" type="slidenum">
              <a:rPr lang="en-US" smtClean="0">
                <a:latin typeface="Calibri" panose="020F0502020204030204" pitchFamily="34" charset="0"/>
                <a:cs typeface="Calibri" panose="020F0502020204030204" pitchFamily="34" charset="0"/>
              </a:rPr>
              <a:t>6</a:t>
            </a:fld>
            <a:endParaRPr lang="en-US">
              <a:latin typeface="Calibri" panose="020F0502020204030204" pitchFamily="34" charset="0"/>
              <a:cs typeface="Calibri" panose="020F0502020204030204" pitchFamily="34" charset="0"/>
            </a:endParaRPr>
          </a:p>
        </p:txBody>
      </p:sp>
      <p:sp>
        <p:nvSpPr>
          <p:cNvPr id="24" name="TextBox 23">
            <a:extLst>
              <a:ext uri="{FF2B5EF4-FFF2-40B4-BE49-F238E27FC236}">
                <a16:creationId xmlns:a16="http://schemas.microsoft.com/office/drawing/2014/main" id="{2BC2B45E-B715-E441-81DE-D9273F563B0D}"/>
              </a:ext>
            </a:extLst>
          </p:cNvPr>
          <p:cNvSpPr txBox="1"/>
          <p:nvPr/>
        </p:nvSpPr>
        <p:spPr>
          <a:xfrm>
            <a:off x="6799659" y="1729176"/>
            <a:ext cx="4554141" cy="39805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b="1" i="1" dirty="0">
                <a:solidFill>
                  <a:srgbClr val="FF0000"/>
                </a:solidFill>
                <a:latin typeface="Calibri" panose="020F0502020204030204" pitchFamily="34" charset="0"/>
                <a:cs typeface="Calibri" panose="020F0502020204030204" pitchFamily="34" charset="0"/>
              </a:rPr>
              <a:t>systematic, sequential </a:t>
            </a:r>
            <a:r>
              <a:rPr lang="en-US" sz="2118" dirty="0">
                <a:latin typeface="Calibri" panose="020F0502020204030204" pitchFamily="34" charset="0"/>
                <a:cs typeface="Calibri" panose="020F0502020204030204" pitchFamily="34" charset="0"/>
              </a:rPr>
              <a:t>approach</a:t>
            </a:r>
          </a:p>
        </p:txBody>
      </p:sp>
      <p:sp>
        <p:nvSpPr>
          <p:cNvPr id="25" name="TextBox 24">
            <a:extLst>
              <a:ext uri="{FF2B5EF4-FFF2-40B4-BE49-F238E27FC236}">
                <a16:creationId xmlns:a16="http://schemas.microsoft.com/office/drawing/2014/main" id="{1D146B62-8FAD-2641-BF52-E758247B9606}"/>
              </a:ext>
            </a:extLst>
          </p:cNvPr>
          <p:cNvSpPr txBox="1"/>
          <p:nvPr/>
        </p:nvSpPr>
        <p:spPr>
          <a:xfrm>
            <a:off x="6799659" y="2150602"/>
            <a:ext cx="4554141" cy="7239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algn="l"/>
            <a:r>
              <a:rPr lang="en-US" sz="2118" i="1" dirty="0">
                <a:solidFill>
                  <a:srgbClr val="FF0000"/>
                </a:solidFill>
                <a:latin typeface="Calibri" panose="020F0502020204030204" pitchFamily="34" charset="0"/>
                <a:cs typeface="Calibri" panose="020F0502020204030204" pitchFamily="34" charset="0"/>
              </a:rPr>
              <a:t>Quality Assurance</a:t>
            </a:r>
            <a:r>
              <a:rPr lang="en-US" sz="2118" b="1" i="1" dirty="0">
                <a:solidFill>
                  <a:srgbClr val="FF0000"/>
                </a:solidFill>
                <a:latin typeface="Calibri" panose="020F0502020204030204" pitchFamily="34" charset="0"/>
                <a:cs typeface="Calibri" panose="020F0502020204030204" pitchFamily="34" charset="0"/>
              </a:rPr>
              <a:t> </a:t>
            </a:r>
            <a:r>
              <a:rPr lang="en-US" sz="2118" dirty="0">
                <a:latin typeface="Calibri" panose="020F0502020204030204" pitchFamily="34" charset="0"/>
                <a:cs typeface="Calibri" panose="020F0502020204030204" pitchFamily="34" charset="0"/>
              </a:rPr>
              <a:t>at each phase before continuing</a:t>
            </a:r>
          </a:p>
        </p:txBody>
      </p:sp>
      <p:grpSp>
        <p:nvGrpSpPr>
          <p:cNvPr id="26" name="Group 2">
            <a:extLst>
              <a:ext uri="{FF2B5EF4-FFF2-40B4-BE49-F238E27FC236}">
                <a16:creationId xmlns:a16="http://schemas.microsoft.com/office/drawing/2014/main" id="{080BDFB9-CAC9-1B45-9C90-9A3CAD5B9AE1}"/>
              </a:ext>
            </a:extLst>
          </p:cNvPr>
          <p:cNvGrpSpPr>
            <a:grpSpLocks/>
          </p:cNvGrpSpPr>
          <p:nvPr/>
        </p:nvGrpSpPr>
        <p:grpSpPr bwMode="auto">
          <a:xfrm>
            <a:off x="1515581" y="1646634"/>
            <a:ext cx="8736013" cy="4406900"/>
            <a:chOff x="485" y="1091"/>
            <a:chExt cx="5080" cy="2776"/>
          </a:xfrm>
        </p:grpSpPr>
        <p:grpSp>
          <p:nvGrpSpPr>
            <p:cNvPr id="27" name="Group 3">
              <a:extLst>
                <a:ext uri="{FF2B5EF4-FFF2-40B4-BE49-F238E27FC236}">
                  <a16:creationId xmlns:a16="http://schemas.microsoft.com/office/drawing/2014/main" id="{FF65F963-7BC1-5043-9432-16C469E8CC07}"/>
                </a:ext>
              </a:extLst>
            </p:cNvPr>
            <p:cNvGrpSpPr>
              <a:grpSpLocks/>
            </p:cNvGrpSpPr>
            <p:nvPr/>
          </p:nvGrpSpPr>
          <p:grpSpPr bwMode="auto">
            <a:xfrm>
              <a:off x="485" y="1091"/>
              <a:ext cx="1144" cy="664"/>
              <a:chOff x="244" y="1204"/>
              <a:chExt cx="1144" cy="664"/>
            </a:xfrm>
          </p:grpSpPr>
          <p:sp>
            <p:nvSpPr>
              <p:cNvPr id="40" name="Rectangle 4">
                <a:extLst>
                  <a:ext uri="{FF2B5EF4-FFF2-40B4-BE49-F238E27FC236}">
                    <a16:creationId xmlns:a16="http://schemas.microsoft.com/office/drawing/2014/main" id="{231E0A7E-1511-C540-9B53-D745EEC244D1}"/>
                  </a:ext>
                </a:extLst>
              </p:cNvPr>
              <p:cNvSpPr>
                <a:spLocks noChangeArrowheads="1"/>
              </p:cNvSpPr>
              <p:nvPr/>
            </p:nvSpPr>
            <p:spPr bwMode="auto">
              <a:xfrm>
                <a:off x="244" y="120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Requirements</a:t>
                </a:r>
              </a:p>
            </p:txBody>
          </p:sp>
          <p:sp>
            <p:nvSpPr>
              <p:cNvPr id="41" name="Rectangle 5">
                <a:extLst>
                  <a:ext uri="{FF2B5EF4-FFF2-40B4-BE49-F238E27FC236}">
                    <a16:creationId xmlns:a16="http://schemas.microsoft.com/office/drawing/2014/main" id="{56A593E9-DD11-DF46-A42A-DDDC9A9B0C72}"/>
                  </a:ext>
                </a:extLst>
              </p:cNvPr>
              <p:cNvSpPr>
                <a:spLocks noChangeArrowheads="1"/>
              </p:cNvSpPr>
              <p:nvPr/>
            </p:nvSpPr>
            <p:spPr bwMode="auto">
              <a:xfrm>
                <a:off x="244" y="154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Validate</a:t>
                </a:r>
              </a:p>
            </p:txBody>
          </p:sp>
        </p:grpSp>
        <p:sp>
          <p:nvSpPr>
            <p:cNvPr id="28" name="Rectangle 6">
              <a:extLst>
                <a:ext uri="{FF2B5EF4-FFF2-40B4-BE49-F238E27FC236}">
                  <a16:creationId xmlns:a16="http://schemas.microsoft.com/office/drawing/2014/main" id="{6C42552E-611A-2E48-9A46-843F09062338}"/>
                </a:ext>
              </a:extLst>
            </p:cNvPr>
            <p:cNvSpPr>
              <a:spLocks noChangeArrowheads="1"/>
            </p:cNvSpPr>
            <p:nvPr/>
          </p:nvSpPr>
          <p:spPr bwMode="auto">
            <a:xfrm>
              <a:off x="4421" y="3539"/>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Retirement</a:t>
              </a:r>
            </a:p>
          </p:txBody>
        </p:sp>
        <p:sp>
          <p:nvSpPr>
            <p:cNvPr id="29" name="Rectangle 7">
              <a:extLst>
                <a:ext uri="{FF2B5EF4-FFF2-40B4-BE49-F238E27FC236}">
                  <a16:creationId xmlns:a16="http://schemas.microsoft.com/office/drawing/2014/main" id="{BB875584-2EAB-D048-89E0-01E973878804}"/>
                </a:ext>
              </a:extLst>
            </p:cNvPr>
            <p:cNvSpPr>
              <a:spLocks noChangeArrowheads="1"/>
            </p:cNvSpPr>
            <p:nvPr/>
          </p:nvSpPr>
          <p:spPr bwMode="auto">
            <a:xfrm>
              <a:off x="4421" y="3011"/>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Operations</a:t>
              </a:r>
            </a:p>
          </p:txBody>
        </p:sp>
        <p:grpSp>
          <p:nvGrpSpPr>
            <p:cNvPr id="30" name="Group 8">
              <a:extLst>
                <a:ext uri="{FF2B5EF4-FFF2-40B4-BE49-F238E27FC236}">
                  <a16:creationId xmlns:a16="http://schemas.microsoft.com/office/drawing/2014/main" id="{EE0CB2DD-4727-2B44-B20F-2A137D2B454A}"/>
                </a:ext>
              </a:extLst>
            </p:cNvPr>
            <p:cNvGrpSpPr>
              <a:grpSpLocks/>
            </p:cNvGrpSpPr>
            <p:nvPr/>
          </p:nvGrpSpPr>
          <p:grpSpPr bwMode="auto">
            <a:xfrm>
              <a:off x="3309" y="2051"/>
              <a:ext cx="1144" cy="664"/>
              <a:chOff x="3316" y="2164"/>
              <a:chExt cx="1144" cy="664"/>
            </a:xfrm>
          </p:grpSpPr>
          <p:sp>
            <p:nvSpPr>
              <p:cNvPr id="38" name="Rectangle 9">
                <a:extLst>
                  <a:ext uri="{FF2B5EF4-FFF2-40B4-BE49-F238E27FC236}">
                    <a16:creationId xmlns:a16="http://schemas.microsoft.com/office/drawing/2014/main" id="{04624545-E4C8-474A-ADC7-F5823EBD6EC7}"/>
                  </a:ext>
                </a:extLst>
              </p:cNvPr>
              <p:cNvSpPr>
                <a:spLocks noChangeArrowheads="1"/>
              </p:cNvSpPr>
              <p:nvPr/>
            </p:nvSpPr>
            <p:spPr bwMode="auto">
              <a:xfrm>
                <a:off x="3316" y="250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Test</a:t>
                </a:r>
              </a:p>
            </p:txBody>
          </p:sp>
          <p:sp>
            <p:nvSpPr>
              <p:cNvPr id="39" name="Rectangle 10">
                <a:extLst>
                  <a:ext uri="{FF2B5EF4-FFF2-40B4-BE49-F238E27FC236}">
                    <a16:creationId xmlns:a16="http://schemas.microsoft.com/office/drawing/2014/main" id="{12FD8BAA-6B31-4B4F-986D-B81A41533DF3}"/>
                  </a:ext>
                </a:extLst>
              </p:cNvPr>
              <p:cNvSpPr>
                <a:spLocks noChangeArrowheads="1"/>
              </p:cNvSpPr>
              <p:nvPr/>
            </p:nvSpPr>
            <p:spPr bwMode="auto">
              <a:xfrm>
                <a:off x="3316" y="216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Implementation</a:t>
                </a:r>
              </a:p>
            </p:txBody>
          </p:sp>
        </p:grpSp>
        <p:grpSp>
          <p:nvGrpSpPr>
            <p:cNvPr id="31" name="Group 11">
              <a:extLst>
                <a:ext uri="{FF2B5EF4-FFF2-40B4-BE49-F238E27FC236}">
                  <a16:creationId xmlns:a16="http://schemas.microsoft.com/office/drawing/2014/main" id="{B7C88E35-0663-0F49-91D1-36A6FB2A5644}"/>
                </a:ext>
              </a:extLst>
            </p:cNvPr>
            <p:cNvGrpSpPr>
              <a:grpSpLocks/>
            </p:cNvGrpSpPr>
            <p:nvPr/>
          </p:nvGrpSpPr>
          <p:grpSpPr bwMode="auto">
            <a:xfrm>
              <a:off x="1781" y="1571"/>
              <a:ext cx="1144" cy="664"/>
              <a:chOff x="1780" y="1684"/>
              <a:chExt cx="1144" cy="664"/>
            </a:xfrm>
          </p:grpSpPr>
          <p:sp>
            <p:nvSpPr>
              <p:cNvPr id="36" name="Rectangle 12">
                <a:extLst>
                  <a:ext uri="{FF2B5EF4-FFF2-40B4-BE49-F238E27FC236}">
                    <a16:creationId xmlns:a16="http://schemas.microsoft.com/office/drawing/2014/main" id="{10EFCE03-26D5-C849-A93D-85BB8C17B7F2}"/>
                  </a:ext>
                </a:extLst>
              </p:cNvPr>
              <p:cNvSpPr>
                <a:spLocks noChangeArrowheads="1"/>
              </p:cNvSpPr>
              <p:nvPr/>
            </p:nvSpPr>
            <p:spPr bwMode="auto">
              <a:xfrm>
                <a:off x="1780" y="2020"/>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a:latin typeface="Verdana" panose="020B0604030504040204" pitchFamily="34" charset="0"/>
                    <a:ea typeface="Verdana" panose="020B0604030504040204" pitchFamily="34" charset="0"/>
                    <a:cs typeface="Verdana" panose="020B0604030504040204" pitchFamily="34" charset="0"/>
                  </a:rPr>
                  <a:t>Verify</a:t>
                </a:r>
              </a:p>
            </p:txBody>
          </p:sp>
          <p:sp>
            <p:nvSpPr>
              <p:cNvPr id="37" name="Rectangle 13">
                <a:extLst>
                  <a:ext uri="{FF2B5EF4-FFF2-40B4-BE49-F238E27FC236}">
                    <a16:creationId xmlns:a16="http://schemas.microsoft.com/office/drawing/2014/main" id="{27396E59-893A-5F45-9F18-057B23471668}"/>
                  </a:ext>
                </a:extLst>
              </p:cNvPr>
              <p:cNvSpPr>
                <a:spLocks noChangeArrowheads="1"/>
              </p:cNvSpPr>
              <p:nvPr/>
            </p:nvSpPr>
            <p:spPr bwMode="auto">
              <a:xfrm>
                <a:off x="1780" y="1684"/>
                <a:ext cx="1144" cy="328"/>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7" tIns="44450" rIns="90487" bIns="44450" anchor="ctr"/>
              <a:lstStyle/>
              <a:p>
                <a:pPr algn="ctr" eaLnBrk="0" hangingPunct="0"/>
                <a:r>
                  <a:rPr lang="en-US" altLang="en-US" dirty="0">
                    <a:latin typeface="Verdana" panose="020B0604030504040204" pitchFamily="34" charset="0"/>
                    <a:ea typeface="Verdana" panose="020B0604030504040204" pitchFamily="34" charset="0"/>
                    <a:cs typeface="Verdana" panose="020B0604030504040204" pitchFamily="34" charset="0"/>
                  </a:rPr>
                  <a:t>Design</a:t>
                </a:r>
              </a:p>
            </p:txBody>
          </p:sp>
        </p:grpSp>
        <p:sp>
          <p:nvSpPr>
            <p:cNvPr id="32" name="Line 14">
              <a:extLst>
                <a:ext uri="{FF2B5EF4-FFF2-40B4-BE49-F238E27FC236}">
                  <a16:creationId xmlns:a16="http://schemas.microsoft.com/office/drawing/2014/main" id="{1B058F32-BDB1-424C-BDA0-BF395806BAD4}"/>
                </a:ext>
              </a:extLst>
            </p:cNvPr>
            <p:cNvSpPr>
              <a:spLocks noChangeShapeType="1"/>
            </p:cNvSpPr>
            <p:nvPr/>
          </p:nvSpPr>
          <p:spPr bwMode="auto">
            <a:xfrm>
              <a:off x="1629" y="1631"/>
              <a:ext cx="152"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3" name="Line 15">
              <a:extLst>
                <a:ext uri="{FF2B5EF4-FFF2-40B4-BE49-F238E27FC236}">
                  <a16:creationId xmlns:a16="http://schemas.microsoft.com/office/drawing/2014/main" id="{46144DC5-7ED2-FC4C-9EB4-4367C1F8D98C}"/>
                </a:ext>
              </a:extLst>
            </p:cNvPr>
            <p:cNvSpPr>
              <a:spLocks noChangeShapeType="1"/>
            </p:cNvSpPr>
            <p:nvPr/>
          </p:nvSpPr>
          <p:spPr bwMode="auto">
            <a:xfrm>
              <a:off x="2933" y="2143"/>
              <a:ext cx="376" cy="1"/>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4" name="Freeform 16">
              <a:extLst>
                <a:ext uri="{FF2B5EF4-FFF2-40B4-BE49-F238E27FC236}">
                  <a16:creationId xmlns:a16="http://schemas.microsoft.com/office/drawing/2014/main" id="{029FE2DF-D2BF-F34A-A077-160E4BCE5E7C}"/>
                </a:ext>
              </a:extLst>
            </p:cNvPr>
            <p:cNvSpPr>
              <a:spLocks/>
            </p:cNvSpPr>
            <p:nvPr/>
          </p:nvSpPr>
          <p:spPr bwMode="auto">
            <a:xfrm>
              <a:off x="4473" y="2575"/>
              <a:ext cx="289" cy="433"/>
            </a:xfrm>
            <a:custGeom>
              <a:avLst/>
              <a:gdLst>
                <a:gd name="T0" fmla="*/ 0 w 289"/>
                <a:gd name="T1" fmla="*/ 0 h 433"/>
                <a:gd name="T2" fmla="*/ 288 w 289"/>
                <a:gd name="T3" fmla="*/ 0 h 433"/>
                <a:gd name="T4" fmla="*/ 288 w 289"/>
                <a:gd name="T5" fmla="*/ 432 h 433"/>
              </a:gdLst>
              <a:ahLst/>
              <a:cxnLst>
                <a:cxn ang="0">
                  <a:pos x="T0" y="T1"/>
                </a:cxn>
                <a:cxn ang="0">
                  <a:pos x="T2" y="T3"/>
                </a:cxn>
                <a:cxn ang="0">
                  <a:pos x="T4" y="T5"/>
                </a:cxn>
              </a:cxnLst>
              <a:rect l="0" t="0" r="r" b="b"/>
              <a:pathLst>
                <a:path w="289" h="433">
                  <a:moveTo>
                    <a:pt x="0" y="0"/>
                  </a:moveTo>
                  <a:lnTo>
                    <a:pt x="288" y="0"/>
                  </a:lnTo>
                  <a:lnTo>
                    <a:pt x="288" y="432"/>
                  </a:lnTo>
                </a:path>
              </a:pathLst>
            </a:custGeom>
            <a:noFill/>
            <a:ln w="12700" cap="rnd" cmpd="sng">
              <a:solidFill>
                <a:schemeClr val="tx1"/>
              </a:solidFill>
              <a:prstDash val="solid"/>
              <a:round/>
              <a:headEnd type="none" w="med" len="me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atin typeface="Verdana" panose="020B0604030504040204" pitchFamily="34" charset="0"/>
                <a:ea typeface="Verdana" panose="020B0604030504040204" pitchFamily="34" charset="0"/>
                <a:cs typeface="Verdana" panose="020B0604030504040204" pitchFamily="34" charset="0"/>
              </a:endParaRPr>
            </a:p>
          </p:txBody>
        </p:sp>
        <p:sp>
          <p:nvSpPr>
            <p:cNvPr id="35" name="Line 17">
              <a:extLst>
                <a:ext uri="{FF2B5EF4-FFF2-40B4-BE49-F238E27FC236}">
                  <a16:creationId xmlns:a16="http://schemas.microsoft.com/office/drawing/2014/main" id="{FB508A41-0D28-5F47-83BC-BB29DEECA604}"/>
                </a:ext>
              </a:extLst>
            </p:cNvPr>
            <p:cNvSpPr>
              <a:spLocks noChangeShapeType="1"/>
            </p:cNvSpPr>
            <p:nvPr/>
          </p:nvSpPr>
          <p:spPr bwMode="auto">
            <a:xfrm>
              <a:off x="4993" y="3347"/>
              <a:ext cx="1" cy="184"/>
            </a:xfrm>
            <a:prstGeom prst="line">
              <a:avLst/>
            </a:prstGeom>
            <a:noFill/>
            <a:ln w="127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latin typeface="Verdana" panose="020B0604030504040204" pitchFamily="34" charset="0"/>
                <a:ea typeface="Verdana" panose="020B0604030504040204" pitchFamily="34" charset="0"/>
                <a:cs typeface="Verdana" panose="020B0604030504040204" pitchFamily="34" charset="0"/>
              </a:endParaRPr>
            </a:p>
          </p:txBody>
        </p:sp>
      </p:grpSp>
      <p:sp>
        <p:nvSpPr>
          <p:cNvPr id="3" name="Content Placeholder 2">
            <a:extLst>
              <a:ext uri="{FF2B5EF4-FFF2-40B4-BE49-F238E27FC236}">
                <a16:creationId xmlns:a16="http://schemas.microsoft.com/office/drawing/2014/main" id="{001795F9-0B30-E87A-BEC6-47F07C97D650}"/>
              </a:ext>
            </a:extLst>
          </p:cNvPr>
          <p:cNvSpPr>
            <a:spLocks noGrp="1"/>
          </p:cNvSpPr>
          <p:nvPr>
            <p:ph idx="1"/>
          </p:nvPr>
        </p:nvSpPr>
        <p:spPr>
          <a:xfrm>
            <a:off x="154254" y="4527550"/>
            <a:ext cx="7773181" cy="2185549"/>
          </a:xfrm>
        </p:spPr>
        <p:txBody>
          <a:bodyPr>
            <a:normAutofit fontScale="92500"/>
          </a:bodyPr>
          <a:lstStyle/>
          <a:p>
            <a:r>
              <a:rPr lang="en-US" dirty="0"/>
              <a:t>Measurable progress with risk contained in each phase</a:t>
            </a:r>
          </a:p>
          <a:p>
            <a:r>
              <a:rPr lang="en-US" dirty="0"/>
              <a:t>Possible to estimate each phase based on past projects</a:t>
            </a:r>
          </a:p>
          <a:p>
            <a:r>
              <a:rPr lang="en-US" dirty="0"/>
              <a:t>Division of labor: Natural segmentation between phases</a:t>
            </a:r>
          </a:p>
        </p:txBody>
      </p:sp>
    </p:spTree>
    <p:extLst>
      <p:ext uri="{BB962C8B-B14F-4D97-AF65-F5344CB8AC3E}">
        <p14:creationId xmlns:p14="http://schemas.microsoft.com/office/powerpoint/2010/main" val="41315467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5" name="Rectangle 134">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C146DC-837A-B34B-BA4E-8D1697D654B2}"/>
              </a:ext>
            </a:extLst>
          </p:cNvPr>
          <p:cNvSpPr>
            <a:spLocks noGrp="1"/>
          </p:cNvSpPr>
          <p:nvPr>
            <p:ph type="title"/>
          </p:nvPr>
        </p:nvSpPr>
        <p:spPr>
          <a:xfrm>
            <a:off x="640080" y="325369"/>
            <a:ext cx="4368602" cy="1956841"/>
          </a:xfrm>
        </p:spPr>
        <p:txBody>
          <a:bodyPr anchor="b">
            <a:normAutofit/>
          </a:bodyPr>
          <a:lstStyle/>
          <a:p>
            <a:r>
              <a:rPr lang="en-US" sz="4200"/>
              <a:t>Waterfall Model adds process overhead</a:t>
            </a:r>
          </a:p>
        </p:txBody>
      </p:sp>
      <p:sp>
        <p:nvSpPr>
          <p:cNvPr id="137"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CDB9757-7186-BB4A-9D1A-41EDE1BEEE01}"/>
              </a:ext>
            </a:extLst>
          </p:cNvPr>
          <p:cNvSpPr>
            <a:spLocks noGrp="1"/>
          </p:cNvSpPr>
          <p:nvPr>
            <p:ph idx="1"/>
          </p:nvPr>
        </p:nvSpPr>
        <p:spPr>
          <a:xfrm>
            <a:off x="640080" y="2872899"/>
            <a:ext cx="4243589" cy="3320668"/>
          </a:xfrm>
        </p:spPr>
        <p:txBody>
          <a:bodyPr>
            <a:normAutofit/>
          </a:bodyPr>
          <a:lstStyle/>
          <a:p>
            <a:pPr marL="0" indent="0">
              <a:buNone/>
            </a:pPr>
            <a:r>
              <a:rPr lang="en-US" sz="2200"/>
              <a:t>Since formal quality assurance happens at each phase, it’s necessary to produce extremely detailed…</a:t>
            </a:r>
          </a:p>
          <a:p>
            <a:pPr lvl="1"/>
            <a:r>
              <a:rPr lang="en-US" sz="2200"/>
              <a:t>Requirements documents</a:t>
            </a:r>
          </a:p>
          <a:p>
            <a:pPr lvl="1"/>
            <a:r>
              <a:rPr lang="en-US" sz="2200"/>
              <a:t>Design documents</a:t>
            </a:r>
          </a:p>
          <a:p>
            <a:pPr lvl="1"/>
            <a:r>
              <a:rPr lang="en-US" sz="2200"/>
              <a:t>Source code with documentation</a:t>
            </a:r>
            <a:endParaRPr lang="en-US" sz="2200" dirty="0"/>
          </a:p>
        </p:txBody>
      </p:sp>
      <p:pic>
        <p:nvPicPr>
          <p:cNvPr id="5122" name="Picture 2">
            <a:extLst>
              <a:ext uri="{FF2B5EF4-FFF2-40B4-BE49-F238E27FC236}">
                <a16:creationId xmlns:a16="http://schemas.microsoft.com/office/drawing/2014/main" id="{97853A7D-B3A2-304D-9A09-885EC6BDFA7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318" r="5455"/>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6A8871E-9B26-5745-8D00-040876995AE8}"/>
              </a:ext>
            </a:extLst>
          </p:cNvPr>
          <p:cNvSpPr>
            <a:spLocks noGrp="1"/>
          </p:cNvSpPr>
          <p:nvPr>
            <p:ph type="sldNum" sz="quarter" idx="12"/>
          </p:nvPr>
        </p:nvSpPr>
        <p:spPr>
          <a:xfrm>
            <a:off x="10439400" y="6356350"/>
            <a:ext cx="914400" cy="365125"/>
          </a:xfrm>
        </p:spPr>
        <p:txBody>
          <a:bodyPr>
            <a:normAutofit/>
          </a:bodyPr>
          <a:lstStyle/>
          <a:p>
            <a:pPr>
              <a:spcAft>
                <a:spcPts val="600"/>
              </a:spcAft>
            </a:pPr>
            <a:fld id="{20F37917-FD3A-4669-9018-DA04BCDD3D75}" type="slidenum">
              <a:rPr lang="en-US" smtClean="0">
                <a:solidFill>
                  <a:srgbClr val="FFFFFF"/>
                </a:solidFill>
              </a:rPr>
              <a:pPr>
                <a:spcAft>
                  <a:spcPts val="600"/>
                </a:spcAft>
              </a:pPr>
              <a:t>7</a:t>
            </a:fld>
            <a:endParaRPr lang="en-US">
              <a:solidFill>
                <a:srgbClr val="FFFFFF"/>
              </a:solidFill>
            </a:endParaRPr>
          </a:p>
        </p:txBody>
      </p:sp>
      <p:sp>
        <p:nvSpPr>
          <p:cNvPr id="6" name="TextBox 5">
            <a:extLst>
              <a:ext uri="{FF2B5EF4-FFF2-40B4-BE49-F238E27FC236}">
                <a16:creationId xmlns:a16="http://schemas.microsoft.com/office/drawing/2014/main" id="{0A9D2427-CBAA-1DD6-9458-6451DD48B7BA}"/>
              </a:ext>
            </a:extLst>
          </p:cNvPr>
          <p:cNvSpPr txBox="1"/>
          <p:nvPr/>
        </p:nvSpPr>
        <p:spPr>
          <a:xfrm>
            <a:off x="702586" y="5835754"/>
            <a:ext cx="4243589" cy="64633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dirty="0">
                <a:solidFill>
                  <a:srgbClr val="FF0000"/>
                </a:solidFill>
              </a:rPr>
              <a:t>Wasted productivity can occur through each phase’s QA process</a:t>
            </a:r>
          </a:p>
        </p:txBody>
      </p:sp>
    </p:spTree>
    <p:extLst>
      <p:ext uri="{BB962C8B-B14F-4D97-AF65-F5344CB8AC3E}">
        <p14:creationId xmlns:p14="http://schemas.microsoft.com/office/powerpoint/2010/main" val="2377827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E3E20DD-B777-DF45-A9AC-EC1CB9872F5C}"/>
              </a:ext>
            </a:extLst>
          </p:cNvPr>
          <p:cNvSpPr>
            <a:spLocks noGrp="1"/>
          </p:cNvSpPr>
          <p:nvPr>
            <p:ph type="title"/>
          </p:nvPr>
        </p:nvSpPr>
        <p:spPr>
          <a:xfrm>
            <a:off x="640080" y="325369"/>
            <a:ext cx="4368602" cy="1956841"/>
          </a:xfrm>
        </p:spPr>
        <p:txBody>
          <a:bodyPr anchor="b">
            <a:normAutofit/>
          </a:bodyPr>
          <a:lstStyle/>
          <a:p>
            <a:r>
              <a:rPr lang="en-US" sz="3400"/>
              <a:t>Waterfall Model Reduces Risk by Preventing Change</a:t>
            </a:r>
          </a:p>
        </p:txBody>
      </p:sp>
      <p:sp>
        <p:nvSpPr>
          <p:cNvPr id="139"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0B1DC1-5D9F-9A4D-8EDB-82D7AC75178C}"/>
              </a:ext>
            </a:extLst>
          </p:cNvPr>
          <p:cNvSpPr>
            <a:spLocks noGrp="1"/>
          </p:cNvSpPr>
          <p:nvPr>
            <p:ph idx="1"/>
          </p:nvPr>
        </p:nvSpPr>
        <p:spPr>
          <a:xfrm>
            <a:off x="640080" y="2872899"/>
            <a:ext cx="4243589" cy="3320668"/>
          </a:xfrm>
        </p:spPr>
        <p:txBody>
          <a:bodyPr>
            <a:normAutofit/>
          </a:bodyPr>
          <a:lstStyle/>
          <a:p>
            <a:pPr marL="0" indent="0">
              <a:buNone/>
            </a:pPr>
            <a:r>
              <a:rPr lang="en-US" sz="2200" dirty="0"/>
              <a:t>Traditional waterfall model: no way to go back “up”</a:t>
            </a:r>
          </a:p>
        </p:txBody>
      </p:sp>
      <p:pic>
        <p:nvPicPr>
          <p:cNvPr id="1028" name="Picture 4">
            <a:extLst>
              <a:ext uri="{FF2B5EF4-FFF2-40B4-BE49-F238E27FC236}">
                <a16:creationId xmlns:a16="http://schemas.microsoft.com/office/drawing/2014/main" id="{8CC3D3E3-2252-0F43-BD8A-96385A9E62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7655" r="1" b="2106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6F8BD35A-D332-6243-860E-BEC4F30E3F1E}"/>
              </a:ext>
            </a:extLst>
          </p:cNvPr>
          <p:cNvSpPr>
            <a:spLocks noGrp="1"/>
          </p:cNvSpPr>
          <p:nvPr>
            <p:ph type="sldNum" sz="quarter" idx="12"/>
          </p:nvPr>
        </p:nvSpPr>
        <p:spPr>
          <a:xfrm>
            <a:off x="12218675" y="6356350"/>
            <a:ext cx="2743200" cy="365125"/>
          </a:xfrm>
        </p:spPr>
        <p:txBody>
          <a:bodyPr>
            <a:normAutofit/>
          </a:bodyPr>
          <a:lstStyle/>
          <a:p>
            <a:pPr>
              <a:spcAft>
                <a:spcPts val="600"/>
              </a:spcAft>
            </a:pPr>
            <a:fld id="{20F37917-FD3A-4669-9018-DA04BCDD3D75}" type="slidenum">
              <a:rPr lang="en-US">
                <a:solidFill>
                  <a:srgbClr val="FFFFFF"/>
                </a:solidFill>
              </a:rPr>
              <a:pPr>
                <a:spcAft>
                  <a:spcPts val="600"/>
                </a:spcAft>
              </a:pPr>
              <a:t>8</a:t>
            </a:fld>
            <a:endParaRPr lang="en-US">
              <a:solidFill>
                <a:srgbClr val="FFFFFF"/>
              </a:solidFill>
            </a:endParaRPr>
          </a:p>
        </p:txBody>
      </p:sp>
    </p:spTree>
    <p:extLst>
      <p:ext uri="{BB962C8B-B14F-4D97-AF65-F5344CB8AC3E}">
        <p14:creationId xmlns:p14="http://schemas.microsoft.com/office/powerpoint/2010/main" val="30326809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5D095-52C3-B84B-A255-C907140D1521}"/>
              </a:ext>
            </a:extLst>
          </p:cNvPr>
          <p:cNvSpPr>
            <a:spLocks noGrp="1"/>
          </p:cNvSpPr>
          <p:nvPr>
            <p:ph type="title"/>
          </p:nvPr>
        </p:nvSpPr>
        <p:spPr/>
        <p:txBody>
          <a:bodyPr/>
          <a:lstStyle/>
          <a:p>
            <a:r>
              <a:rPr lang="en-US" dirty="0"/>
              <a:t>Waterfall Model: Applications</a:t>
            </a:r>
          </a:p>
        </p:txBody>
      </p:sp>
      <p:sp>
        <p:nvSpPr>
          <p:cNvPr id="3" name="Content Placeholder 2">
            <a:extLst>
              <a:ext uri="{FF2B5EF4-FFF2-40B4-BE49-F238E27FC236}">
                <a16:creationId xmlns:a16="http://schemas.microsoft.com/office/drawing/2014/main" id="{26C033CD-CA82-DA49-8341-E1B6B00570FB}"/>
              </a:ext>
            </a:extLst>
          </p:cNvPr>
          <p:cNvSpPr>
            <a:spLocks noGrp="1"/>
          </p:cNvSpPr>
          <p:nvPr>
            <p:ph idx="1"/>
          </p:nvPr>
        </p:nvSpPr>
        <p:spPr>
          <a:xfrm>
            <a:off x="838200" y="1500160"/>
            <a:ext cx="7233526" cy="4351338"/>
          </a:xfrm>
        </p:spPr>
        <p:txBody>
          <a:bodyPr/>
          <a:lstStyle/>
          <a:p>
            <a:r>
              <a:rPr lang="en-US" dirty="0"/>
              <a:t>What projects would this work well in?</a:t>
            </a:r>
          </a:p>
          <a:p>
            <a:pPr lvl="1"/>
            <a:r>
              <a:rPr lang="en-US" dirty="0"/>
              <a:t>Projects with tremendous uncertainty</a:t>
            </a:r>
          </a:p>
          <a:p>
            <a:pPr lvl="1"/>
            <a:r>
              <a:rPr lang="en-US" dirty="0"/>
              <a:t>Projects with long time-to-market</a:t>
            </a:r>
          </a:p>
          <a:p>
            <a:pPr lvl="1"/>
            <a:r>
              <a:rPr lang="en-US" dirty="0"/>
              <a:t>Projects that need extensive QA of requirements and design</a:t>
            </a:r>
          </a:p>
          <a:p>
            <a:pPr lvl="1"/>
            <a:r>
              <a:rPr lang="en-US" dirty="0"/>
              <a:t>Projects for which the expense of the planning is worth it</a:t>
            </a:r>
          </a:p>
          <a:p>
            <a:pPr lvl="1"/>
            <a:r>
              <a:rPr lang="en-US" dirty="0"/>
              <a:t>Classic examples: military/defense</a:t>
            </a:r>
          </a:p>
          <a:p>
            <a:pPr lvl="2"/>
            <a:r>
              <a:rPr lang="en-US" dirty="0"/>
              <a:t>Warship that needs to have component interfaces last 80 years</a:t>
            </a:r>
          </a:p>
          <a:p>
            <a:pPr lvl="2"/>
            <a:r>
              <a:rPr lang="en-US" dirty="0"/>
              <a:t>Spacecraft?</a:t>
            </a:r>
          </a:p>
        </p:txBody>
      </p:sp>
      <p:sp>
        <p:nvSpPr>
          <p:cNvPr id="4" name="Slide Number Placeholder 3">
            <a:extLst>
              <a:ext uri="{FF2B5EF4-FFF2-40B4-BE49-F238E27FC236}">
                <a16:creationId xmlns:a16="http://schemas.microsoft.com/office/drawing/2014/main" id="{5F6F5C67-2520-3C46-8869-F866E27ECFC4}"/>
              </a:ext>
            </a:extLst>
          </p:cNvPr>
          <p:cNvSpPr>
            <a:spLocks noGrp="1"/>
          </p:cNvSpPr>
          <p:nvPr>
            <p:ph type="sldNum" sz="quarter" idx="12"/>
          </p:nvPr>
        </p:nvSpPr>
        <p:spPr/>
        <p:txBody>
          <a:bodyPr/>
          <a:lstStyle/>
          <a:p>
            <a:fld id="{20F37917-FD3A-4669-9018-DA04BCDD3D75}" type="slidenum">
              <a:rPr lang="en-US" smtClean="0"/>
              <a:t>9</a:t>
            </a:fld>
            <a:endParaRPr lang="en-US"/>
          </a:p>
        </p:txBody>
      </p:sp>
      <p:graphicFrame>
        <p:nvGraphicFramePr>
          <p:cNvPr id="5" name="Chart 4">
            <a:extLst>
              <a:ext uri="{FF2B5EF4-FFF2-40B4-BE49-F238E27FC236}">
                <a16:creationId xmlns:a16="http://schemas.microsoft.com/office/drawing/2014/main" id="{ECC36D8A-AC6A-1446-ACFB-2E185A24F7B4}"/>
              </a:ext>
            </a:extLst>
          </p:cNvPr>
          <p:cNvGraphicFramePr/>
          <p:nvPr>
            <p:extLst>
              <p:ext uri="{D42A27DB-BD31-4B8C-83A1-F6EECF244321}">
                <p14:modId xmlns:p14="http://schemas.microsoft.com/office/powerpoint/2010/main" val="3398071373"/>
              </p:ext>
            </p:extLst>
          </p:nvPr>
        </p:nvGraphicFramePr>
        <p:xfrm>
          <a:off x="8071726" y="1772764"/>
          <a:ext cx="3820947" cy="331247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242511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12822</TotalTime>
  <Words>3244</Words>
  <Application>Microsoft Office PowerPoint</Application>
  <PresentationFormat>Widescreen</PresentationFormat>
  <Paragraphs>332</Paragraphs>
  <Slides>20</Slides>
  <Notes>20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Arial</vt:lpstr>
      <vt:lpstr>Times New Roman</vt:lpstr>
      <vt:lpstr>Verdana</vt:lpstr>
      <vt:lpstr>Office Theme</vt:lpstr>
      <vt:lpstr>CS 4530: Fundamentals of Software Engineering Module 6.1: Software Development Processes</vt:lpstr>
      <vt:lpstr>Learning Goals for this Lesson</vt:lpstr>
      <vt:lpstr>Review: How to make sure we are building the right thing</vt:lpstr>
      <vt:lpstr>Software Process: Code + Fix</vt:lpstr>
      <vt:lpstr>A brief history of software planning</vt:lpstr>
      <vt:lpstr>Software Process: Waterfall (~1970)</vt:lpstr>
      <vt:lpstr>Waterfall Model adds process overhead</vt:lpstr>
      <vt:lpstr>Waterfall Model Reduces Risk by Preventing Change</vt:lpstr>
      <vt:lpstr>Waterfall Model: Applications</vt:lpstr>
      <vt:lpstr>Waterfall Variation: Iterative Process (~1980s)</vt:lpstr>
      <vt:lpstr>The Agile Model Reduces Risk by Embracing Change (~2000)</vt:lpstr>
      <vt:lpstr>Agile Manifesto</vt:lpstr>
      <vt:lpstr>Agile Practice: Everyone is Responsible for Quality</vt:lpstr>
      <vt:lpstr>Agile Values Embrace Change</vt:lpstr>
      <vt:lpstr>Agile Processes are Iterative</vt:lpstr>
      <vt:lpstr>Agile Processes Reduce Risk by Time Boxing</vt:lpstr>
      <vt:lpstr>Example Agile Process: XP</vt:lpstr>
      <vt:lpstr>Agile Practice: Test Driven Development (TDD)</vt:lpstr>
      <vt:lpstr>The TDD Cycle (from Module 02)</vt:lpstr>
      <vt:lpstr>Learning Goals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6.1: Software Development Processes</dc:title>
  <dc:creator>Mitchell Wand</dc:creator>
  <cp:lastModifiedBy>Bhutta, Adeel</cp:lastModifiedBy>
  <cp:revision>204</cp:revision>
  <dcterms:created xsi:type="dcterms:W3CDTF">2021-01-07T15:19:22Z</dcterms:created>
  <dcterms:modified xsi:type="dcterms:W3CDTF">2023-01-15T03:05:50Z</dcterms:modified>
</cp:coreProperties>
</file>

<file path=docProps/thumbnail.jpeg>
</file>